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2" r:id="rId7"/>
    <p:sldId id="263" r:id="rId8"/>
    <p:sldId id="264" r:id="rId9"/>
    <p:sldId id="265" r:id="rId10"/>
    <p:sldId id="261" r:id="rId11"/>
    <p:sldId id="266" r:id="rId12"/>
    <p:sldId id="267" r:id="rId13"/>
    <p:sldId id="268" r:id="rId14"/>
    <p:sldId id="271" r:id="rId15"/>
    <p:sldId id="269" r:id="rId16"/>
    <p:sldId id="272" r:id="rId17"/>
    <p:sldId id="273" r:id="rId18"/>
    <p:sldId id="270"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47"/>
    <p:restoredTop sz="94766"/>
  </p:normalViewPr>
  <p:slideViewPr>
    <p:cSldViewPr snapToGrid="0">
      <p:cViewPr varScale="1">
        <p:scale>
          <a:sx n="95" d="100"/>
          <a:sy n="95" d="100"/>
        </p:scale>
        <p:origin x="200" y="7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a:t>HWO science questions</a:t>
            </a:r>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manualLayout>
          <c:layoutTarget val="inner"/>
          <c:xMode val="edge"/>
          <c:yMode val="edge"/>
          <c:x val="3.0605861767279089E-2"/>
          <c:y val="2.132056852398044E-2"/>
          <c:w val="0.9500704667351364"/>
          <c:h val="0.58283245291448282"/>
        </c:manualLayout>
      </c:layout>
      <c:barChart>
        <c:barDir val="col"/>
        <c:grouping val="clustered"/>
        <c:varyColors val="0"/>
        <c:ser>
          <c:idx val="0"/>
          <c:order val="0"/>
          <c:tx>
            <c:strRef>
              <c:f>Sheet1!$B$1</c:f>
              <c:strCache>
                <c:ptCount val="1"/>
                <c:pt idx="0">
                  <c:v>Count</c:v>
                </c:pt>
              </c:strCache>
            </c:strRef>
          </c:tx>
          <c:spPr>
            <a:gradFill>
              <a:gsLst>
                <a:gs pos="0">
                  <a:schemeClr val="accent5"/>
                </a:gs>
                <a:gs pos="100000">
                  <a:schemeClr val="accent5">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Sheet1!$A$2:$A$9</c:f>
              <c:strCache>
                <c:ptCount val="8"/>
                <c:pt idx="0">
                  <c:v>Circumstellar Disks</c:v>
                </c:pt>
                <c:pt idx="1">
                  <c:v>Detection of HZ exoplanets</c:v>
                </c:pt>
                <c:pt idx="2">
                  <c:v>Physical Characterisation of HZ exoplanets</c:v>
                </c:pt>
                <c:pt idx="3">
                  <c:v>Characterisation of non-habitable exoplanet atmospheres</c:v>
                </c:pt>
                <c:pt idx="4">
                  <c:v>Biosignature Characterisation</c:v>
                </c:pt>
                <c:pt idx="5">
                  <c:v>Detection of a wide range of reflected-light exoplanets</c:v>
                </c:pt>
                <c:pt idx="6">
                  <c:v>Characterisation of Solar-System objects</c:v>
                </c:pt>
                <c:pt idx="7">
                  <c:v>Exoplanet System Demographics </c:v>
                </c:pt>
              </c:strCache>
            </c:strRef>
          </c:cat>
          <c:val>
            <c:numRef>
              <c:f>Sheet1!$B$2:$B$9</c:f>
              <c:numCache>
                <c:formatCode>General</c:formatCode>
                <c:ptCount val="8"/>
                <c:pt idx="0">
                  <c:v>7</c:v>
                </c:pt>
                <c:pt idx="1">
                  <c:v>21</c:v>
                </c:pt>
                <c:pt idx="2">
                  <c:v>30</c:v>
                </c:pt>
                <c:pt idx="3">
                  <c:v>17</c:v>
                </c:pt>
                <c:pt idx="4">
                  <c:v>18</c:v>
                </c:pt>
                <c:pt idx="5">
                  <c:v>10</c:v>
                </c:pt>
                <c:pt idx="6">
                  <c:v>3</c:v>
                </c:pt>
                <c:pt idx="7">
                  <c:v>16</c:v>
                </c:pt>
              </c:numCache>
            </c:numRef>
          </c:val>
          <c:extLst>
            <c:ext xmlns:c16="http://schemas.microsoft.com/office/drawing/2014/chart" uri="{C3380CC4-5D6E-409C-BE32-E72D297353CC}">
              <c16:uniqueId val="{00000000-DEB6-9A43-83CE-E4AAF091AF63}"/>
            </c:ext>
          </c:extLst>
        </c:ser>
        <c:dLbls>
          <c:dLblPos val="inEnd"/>
          <c:showLegendKey val="0"/>
          <c:showVal val="1"/>
          <c:showCatName val="0"/>
          <c:showSerName val="0"/>
          <c:showPercent val="0"/>
          <c:showBubbleSize val="0"/>
        </c:dLbls>
        <c:gapWidth val="41"/>
        <c:axId val="884216224"/>
        <c:axId val="547781136"/>
      </c:barChart>
      <c:catAx>
        <c:axId val="8842162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dk1">
                    <a:lumMod val="65000"/>
                    <a:lumOff val="35000"/>
                  </a:schemeClr>
                </a:solidFill>
                <a:effectLst/>
                <a:latin typeface="+mn-lt"/>
                <a:ea typeface="+mn-ea"/>
                <a:cs typeface="+mn-cs"/>
              </a:defRPr>
            </a:pPr>
            <a:endParaRPr lang="en-US"/>
          </a:p>
        </c:txPr>
        <c:crossAx val="547781136"/>
        <c:crosses val="autoZero"/>
        <c:auto val="1"/>
        <c:lblAlgn val="ctr"/>
        <c:lblOffset val="100"/>
        <c:noMultiLvlLbl val="0"/>
      </c:catAx>
      <c:valAx>
        <c:axId val="547781136"/>
        <c:scaling>
          <c:orientation val="minMax"/>
        </c:scaling>
        <c:delete val="1"/>
        <c:axPos val="l"/>
        <c:numFmt formatCode="General" sourceLinked="1"/>
        <c:majorTickMark val="none"/>
        <c:minorTickMark val="none"/>
        <c:tickLblPos val="nextTo"/>
        <c:crossAx val="88421622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manualLayout>
          <c:layoutTarget val="inner"/>
          <c:xMode val="edge"/>
          <c:yMode val="edge"/>
          <c:x val="1.3904618025993971E-2"/>
          <c:y val="0.17407066030136473"/>
          <c:w val="0.97646910795601016"/>
          <c:h val="0.74890367330703977"/>
        </c:manualLayout>
      </c:layout>
      <c:barChart>
        <c:barDir val="col"/>
        <c:grouping val="clustered"/>
        <c:varyColors val="0"/>
        <c:ser>
          <c:idx val="0"/>
          <c:order val="0"/>
          <c:tx>
            <c:strRef>
              <c:f>Sheet1!$B$1</c:f>
              <c:strCache>
                <c:ptCount val="1"/>
                <c:pt idx="0">
                  <c:v>Count</c:v>
                </c:pt>
              </c:strCache>
            </c:strRef>
          </c:tx>
          <c:spPr>
            <a:gradFill>
              <a:gsLst>
                <a:gs pos="0">
                  <a:schemeClr val="accent6"/>
                </a:gs>
                <a:gs pos="100000">
                  <a:schemeClr val="accent6">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Sheet1!$A$2:$A$5</c:f>
              <c:strCache>
                <c:ptCount val="4"/>
                <c:pt idx="0">
                  <c:v>Setting up an email list</c:v>
                </c:pt>
                <c:pt idx="1">
                  <c:v>Organising Meetings</c:v>
                </c:pt>
                <c:pt idx="2">
                  <c:v>Running Training Sessions</c:v>
                </c:pt>
                <c:pt idx="3">
                  <c:v>Seeking / Obtaining Funding</c:v>
                </c:pt>
              </c:strCache>
            </c:strRef>
          </c:cat>
          <c:val>
            <c:numRef>
              <c:f>Sheet1!$B$2:$B$5</c:f>
              <c:numCache>
                <c:formatCode>General</c:formatCode>
                <c:ptCount val="4"/>
                <c:pt idx="0">
                  <c:v>13</c:v>
                </c:pt>
                <c:pt idx="1">
                  <c:v>24</c:v>
                </c:pt>
                <c:pt idx="2">
                  <c:v>13</c:v>
                </c:pt>
                <c:pt idx="3">
                  <c:v>23</c:v>
                </c:pt>
              </c:numCache>
            </c:numRef>
          </c:val>
          <c:extLst>
            <c:ext xmlns:c16="http://schemas.microsoft.com/office/drawing/2014/chart" uri="{C3380CC4-5D6E-409C-BE32-E72D297353CC}">
              <c16:uniqueId val="{00000000-22D8-5140-9A11-F1FF975F27A7}"/>
            </c:ext>
          </c:extLst>
        </c:ser>
        <c:dLbls>
          <c:dLblPos val="inEnd"/>
          <c:showLegendKey val="0"/>
          <c:showVal val="1"/>
          <c:showCatName val="0"/>
          <c:showSerName val="0"/>
          <c:showPercent val="0"/>
          <c:showBubbleSize val="0"/>
        </c:dLbls>
        <c:gapWidth val="41"/>
        <c:axId val="1478967887"/>
        <c:axId val="1478969599"/>
      </c:barChart>
      <c:catAx>
        <c:axId val="1478967887"/>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dk1">
                    <a:lumMod val="65000"/>
                    <a:lumOff val="35000"/>
                  </a:schemeClr>
                </a:solidFill>
                <a:effectLst/>
                <a:latin typeface="+mn-lt"/>
                <a:ea typeface="+mn-ea"/>
                <a:cs typeface="+mn-cs"/>
              </a:defRPr>
            </a:pPr>
            <a:endParaRPr lang="en-US"/>
          </a:p>
        </c:txPr>
        <c:crossAx val="1478969599"/>
        <c:crosses val="autoZero"/>
        <c:auto val="1"/>
        <c:lblAlgn val="ctr"/>
        <c:lblOffset val="100"/>
        <c:noMultiLvlLbl val="0"/>
      </c:catAx>
      <c:valAx>
        <c:axId val="1478969599"/>
        <c:scaling>
          <c:orientation val="minMax"/>
        </c:scaling>
        <c:delete val="1"/>
        <c:axPos val="l"/>
        <c:numFmt formatCode="General" sourceLinked="1"/>
        <c:majorTickMark val="none"/>
        <c:minorTickMark val="none"/>
        <c:tickLblPos val="nextTo"/>
        <c:crossAx val="147896788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colors2.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0.71613</cdr:x>
      <cdr:y>0.44095</cdr:y>
    </cdr:from>
    <cdr:to>
      <cdr:x>0.87684</cdr:x>
      <cdr:y>0.55905</cdr:y>
    </cdr:to>
    <cdr:sp macro="" textlink="">
      <cdr:nvSpPr>
        <cdr:cNvPr id="2" name="TextBox 8">
          <a:extLst xmlns:a="http://schemas.openxmlformats.org/drawingml/2006/main">
            <a:ext uri="{FF2B5EF4-FFF2-40B4-BE49-F238E27FC236}">
              <a16:creationId xmlns:a16="http://schemas.microsoft.com/office/drawing/2014/main" id="{52D71E17-A2C2-D7F7-4B82-C4E898F222A7}"/>
            </a:ext>
          </a:extLst>
        </cdr:cNvPr>
        <cdr:cNvSpPr txBox="1"/>
      </cdr:nvSpPr>
      <cdr:spPr>
        <a:xfrm xmlns:a="http://schemas.openxmlformats.org/drawingml/2006/main">
          <a:off x="8731065" y="2413311"/>
          <a:ext cx="1959348" cy="64633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dirty="0"/>
            <a:t>Solar-system objects</a:t>
          </a: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3DFB2-503F-9B2F-963F-016BDE979C5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5139A76-0579-C155-3978-12D1145646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21BCA11-2FD5-B796-E3E3-F1114BD72665}"/>
              </a:ext>
            </a:extLst>
          </p:cNvPr>
          <p:cNvSpPr>
            <a:spLocks noGrp="1"/>
          </p:cNvSpPr>
          <p:nvPr>
            <p:ph type="dt" sz="half" idx="10"/>
          </p:nvPr>
        </p:nvSpPr>
        <p:spPr/>
        <p:txBody>
          <a:bodyPr/>
          <a:lstStyle/>
          <a:p>
            <a:fld id="{A6DD9597-5EED-3E49-84D4-A5185B972059}" type="datetimeFigureOut">
              <a:rPr lang="en-US" smtClean="0"/>
              <a:t>4/3/25</a:t>
            </a:fld>
            <a:endParaRPr lang="en-US"/>
          </a:p>
        </p:txBody>
      </p:sp>
      <p:sp>
        <p:nvSpPr>
          <p:cNvPr id="5" name="Footer Placeholder 4">
            <a:extLst>
              <a:ext uri="{FF2B5EF4-FFF2-40B4-BE49-F238E27FC236}">
                <a16:creationId xmlns:a16="http://schemas.microsoft.com/office/drawing/2014/main" id="{C94E4BE7-E96E-835E-B4E8-C17644E5FC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0E5ED2-5EFD-2CE6-37DF-65CCB4AE6182}"/>
              </a:ext>
            </a:extLst>
          </p:cNvPr>
          <p:cNvSpPr>
            <a:spLocks noGrp="1"/>
          </p:cNvSpPr>
          <p:nvPr>
            <p:ph type="sldNum" sz="quarter" idx="12"/>
          </p:nvPr>
        </p:nvSpPr>
        <p:spPr/>
        <p:txBody>
          <a:bodyPr/>
          <a:lstStyle/>
          <a:p>
            <a:fld id="{BDE9CC28-058E-C843-AB20-290B5CB95FA4}" type="slidenum">
              <a:rPr lang="en-US" smtClean="0"/>
              <a:t>‹#›</a:t>
            </a:fld>
            <a:endParaRPr lang="en-US"/>
          </a:p>
        </p:txBody>
      </p:sp>
    </p:spTree>
    <p:extLst>
      <p:ext uri="{BB962C8B-B14F-4D97-AF65-F5344CB8AC3E}">
        <p14:creationId xmlns:p14="http://schemas.microsoft.com/office/powerpoint/2010/main" val="212201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A6705-AF49-3453-C456-629D0DEE79E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3D935CB-2378-4C1D-7939-0FC13CFCDD5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D5FEA10-5DCB-7654-65E8-18F260D8C2DF}"/>
              </a:ext>
            </a:extLst>
          </p:cNvPr>
          <p:cNvSpPr>
            <a:spLocks noGrp="1"/>
          </p:cNvSpPr>
          <p:nvPr>
            <p:ph type="dt" sz="half" idx="10"/>
          </p:nvPr>
        </p:nvSpPr>
        <p:spPr/>
        <p:txBody>
          <a:bodyPr/>
          <a:lstStyle/>
          <a:p>
            <a:fld id="{A6DD9597-5EED-3E49-84D4-A5185B972059}" type="datetimeFigureOut">
              <a:rPr lang="en-US" smtClean="0"/>
              <a:t>4/3/25</a:t>
            </a:fld>
            <a:endParaRPr lang="en-US"/>
          </a:p>
        </p:txBody>
      </p:sp>
      <p:sp>
        <p:nvSpPr>
          <p:cNvPr id="5" name="Footer Placeholder 4">
            <a:extLst>
              <a:ext uri="{FF2B5EF4-FFF2-40B4-BE49-F238E27FC236}">
                <a16:creationId xmlns:a16="http://schemas.microsoft.com/office/drawing/2014/main" id="{A6728337-3D61-F7D1-256E-92AF259C21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235DC6-C6F3-F656-96AF-1A4D8240CFB4}"/>
              </a:ext>
            </a:extLst>
          </p:cNvPr>
          <p:cNvSpPr>
            <a:spLocks noGrp="1"/>
          </p:cNvSpPr>
          <p:nvPr>
            <p:ph type="sldNum" sz="quarter" idx="12"/>
          </p:nvPr>
        </p:nvSpPr>
        <p:spPr/>
        <p:txBody>
          <a:bodyPr/>
          <a:lstStyle/>
          <a:p>
            <a:fld id="{BDE9CC28-058E-C843-AB20-290B5CB95FA4}" type="slidenum">
              <a:rPr lang="en-US" smtClean="0"/>
              <a:t>‹#›</a:t>
            </a:fld>
            <a:endParaRPr lang="en-US"/>
          </a:p>
        </p:txBody>
      </p:sp>
    </p:spTree>
    <p:extLst>
      <p:ext uri="{BB962C8B-B14F-4D97-AF65-F5344CB8AC3E}">
        <p14:creationId xmlns:p14="http://schemas.microsoft.com/office/powerpoint/2010/main" val="3644935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D3CEF5-1877-9FE3-5AEC-E122B53CDED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F44AB0F-27E2-A752-4E92-42CBA327F0C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E769D10-FF61-8242-BF95-ABBF6222AB9E}"/>
              </a:ext>
            </a:extLst>
          </p:cNvPr>
          <p:cNvSpPr>
            <a:spLocks noGrp="1"/>
          </p:cNvSpPr>
          <p:nvPr>
            <p:ph type="dt" sz="half" idx="10"/>
          </p:nvPr>
        </p:nvSpPr>
        <p:spPr/>
        <p:txBody>
          <a:bodyPr/>
          <a:lstStyle/>
          <a:p>
            <a:fld id="{A6DD9597-5EED-3E49-84D4-A5185B972059}" type="datetimeFigureOut">
              <a:rPr lang="en-US" smtClean="0"/>
              <a:t>4/3/25</a:t>
            </a:fld>
            <a:endParaRPr lang="en-US"/>
          </a:p>
        </p:txBody>
      </p:sp>
      <p:sp>
        <p:nvSpPr>
          <p:cNvPr id="5" name="Footer Placeholder 4">
            <a:extLst>
              <a:ext uri="{FF2B5EF4-FFF2-40B4-BE49-F238E27FC236}">
                <a16:creationId xmlns:a16="http://schemas.microsoft.com/office/drawing/2014/main" id="{16AF7768-B0A8-CD88-ADEE-1613757AF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AD2CBF-3F02-F535-94D7-3AA1A50A3852}"/>
              </a:ext>
            </a:extLst>
          </p:cNvPr>
          <p:cNvSpPr>
            <a:spLocks noGrp="1"/>
          </p:cNvSpPr>
          <p:nvPr>
            <p:ph type="sldNum" sz="quarter" idx="12"/>
          </p:nvPr>
        </p:nvSpPr>
        <p:spPr/>
        <p:txBody>
          <a:bodyPr/>
          <a:lstStyle/>
          <a:p>
            <a:fld id="{BDE9CC28-058E-C843-AB20-290B5CB95FA4}" type="slidenum">
              <a:rPr lang="en-US" smtClean="0"/>
              <a:t>‹#›</a:t>
            </a:fld>
            <a:endParaRPr lang="en-US"/>
          </a:p>
        </p:txBody>
      </p:sp>
    </p:spTree>
    <p:extLst>
      <p:ext uri="{BB962C8B-B14F-4D97-AF65-F5344CB8AC3E}">
        <p14:creationId xmlns:p14="http://schemas.microsoft.com/office/powerpoint/2010/main" val="4151472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4EDFF-6BCF-D485-12FD-B898A2AE169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F4C99E3-357D-2E80-9589-34B4D34F2BE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2D8B928-96E4-A2AB-DA8B-12A75131D5D9}"/>
              </a:ext>
            </a:extLst>
          </p:cNvPr>
          <p:cNvSpPr>
            <a:spLocks noGrp="1"/>
          </p:cNvSpPr>
          <p:nvPr>
            <p:ph type="dt" sz="half" idx="10"/>
          </p:nvPr>
        </p:nvSpPr>
        <p:spPr/>
        <p:txBody>
          <a:bodyPr/>
          <a:lstStyle/>
          <a:p>
            <a:fld id="{A6DD9597-5EED-3E49-84D4-A5185B972059}" type="datetimeFigureOut">
              <a:rPr lang="en-US" smtClean="0"/>
              <a:t>4/3/25</a:t>
            </a:fld>
            <a:endParaRPr lang="en-US"/>
          </a:p>
        </p:txBody>
      </p:sp>
      <p:sp>
        <p:nvSpPr>
          <p:cNvPr id="5" name="Footer Placeholder 4">
            <a:extLst>
              <a:ext uri="{FF2B5EF4-FFF2-40B4-BE49-F238E27FC236}">
                <a16:creationId xmlns:a16="http://schemas.microsoft.com/office/drawing/2014/main" id="{58116B9C-147E-1A5B-1F20-CE53168B56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B80C7D-2312-B83A-5EBF-54CFA5B6EDBB}"/>
              </a:ext>
            </a:extLst>
          </p:cNvPr>
          <p:cNvSpPr>
            <a:spLocks noGrp="1"/>
          </p:cNvSpPr>
          <p:nvPr>
            <p:ph type="sldNum" sz="quarter" idx="12"/>
          </p:nvPr>
        </p:nvSpPr>
        <p:spPr/>
        <p:txBody>
          <a:bodyPr/>
          <a:lstStyle/>
          <a:p>
            <a:fld id="{BDE9CC28-058E-C843-AB20-290B5CB95FA4}" type="slidenum">
              <a:rPr lang="en-US" smtClean="0"/>
              <a:t>‹#›</a:t>
            </a:fld>
            <a:endParaRPr lang="en-US"/>
          </a:p>
        </p:txBody>
      </p:sp>
    </p:spTree>
    <p:extLst>
      <p:ext uri="{BB962C8B-B14F-4D97-AF65-F5344CB8AC3E}">
        <p14:creationId xmlns:p14="http://schemas.microsoft.com/office/powerpoint/2010/main" val="1162736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117BE-2E00-F808-ABF6-BAC1BE81EA2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F538E03-2D43-FC04-1376-3CAAFC36323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6417531-8A25-7B8B-F097-E5BA829D4732}"/>
              </a:ext>
            </a:extLst>
          </p:cNvPr>
          <p:cNvSpPr>
            <a:spLocks noGrp="1"/>
          </p:cNvSpPr>
          <p:nvPr>
            <p:ph type="dt" sz="half" idx="10"/>
          </p:nvPr>
        </p:nvSpPr>
        <p:spPr/>
        <p:txBody>
          <a:bodyPr/>
          <a:lstStyle/>
          <a:p>
            <a:fld id="{A6DD9597-5EED-3E49-84D4-A5185B972059}" type="datetimeFigureOut">
              <a:rPr lang="en-US" smtClean="0"/>
              <a:t>4/3/25</a:t>
            </a:fld>
            <a:endParaRPr lang="en-US"/>
          </a:p>
        </p:txBody>
      </p:sp>
      <p:sp>
        <p:nvSpPr>
          <p:cNvPr id="5" name="Footer Placeholder 4">
            <a:extLst>
              <a:ext uri="{FF2B5EF4-FFF2-40B4-BE49-F238E27FC236}">
                <a16:creationId xmlns:a16="http://schemas.microsoft.com/office/drawing/2014/main" id="{D1859326-D725-E21B-99AE-87C0FBF2ED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BA6C30-5BD0-5969-4946-026C22F88959}"/>
              </a:ext>
            </a:extLst>
          </p:cNvPr>
          <p:cNvSpPr>
            <a:spLocks noGrp="1"/>
          </p:cNvSpPr>
          <p:nvPr>
            <p:ph type="sldNum" sz="quarter" idx="12"/>
          </p:nvPr>
        </p:nvSpPr>
        <p:spPr/>
        <p:txBody>
          <a:bodyPr/>
          <a:lstStyle/>
          <a:p>
            <a:fld id="{BDE9CC28-058E-C843-AB20-290B5CB95FA4}" type="slidenum">
              <a:rPr lang="en-US" smtClean="0"/>
              <a:t>‹#›</a:t>
            </a:fld>
            <a:endParaRPr lang="en-US"/>
          </a:p>
        </p:txBody>
      </p:sp>
    </p:spTree>
    <p:extLst>
      <p:ext uri="{BB962C8B-B14F-4D97-AF65-F5344CB8AC3E}">
        <p14:creationId xmlns:p14="http://schemas.microsoft.com/office/powerpoint/2010/main" val="3096731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872D0-5E5D-2ED3-9AA3-49D133917AC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DFF8360-0A1B-7FEF-C863-D4B640ED69B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B83F558-5F63-F14C-041E-D1857E9432A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515F48B-C515-2977-361F-411447400814}"/>
              </a:ext>
            </a:extLst>
          </p:cNvPr>
          <p:cNvSpPr>
            <a:spLocks noGrp="1"/>
          </p:cNvSpPr>
          <p:nvPr>
            <p:ph type="dt" sz="half" idx="10"/>
          </p:nvPr>
        </p:nvSpPr>
        <p:spPr/>
        <p:txBody>
          <a:bodyPr/>
          <a:lstStyle/>
          <a:p>
            <a:fld id="{A6DD9597-5EED-3E49-84D4-A5185B972059}" type="datetimeFigureOut">
              <a:rPr lang="en-US" smtClean="0"/>
              <a:t>4/3/25</a:t>
            </a:fld>
            <a:endParaRPr lang="en-US"/>
          </a:p>
        </p:txBody>
      </p:sp>
      <p:sp>
        <p:nvSpPr>
          <p:cNvPr id="6" name="Footer Placeholder 5">
            <a:extLst>
              <a:ext uri="{FF2B5EF4-FFF2-40B4-BE49-F238E27FC236}">
                <a16:creationId xmlns:a16="http://schemas.microsoft.com/office/drawing/2014/main" id="{91A9034F-C848-E206-A396-963DFDC0F8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1A20AC-529D-6CC5-676D-6B4709C62B25}"/>
              </a:ext>
            </a:extLst>
          </p:cNvPr>
          <p:cNvSpPr>
            <a:spLocks noGrp="1"/>
          </p:cNvSpPr>
          <p:nvPr>
            <p:ph type="sldNum" sz="quarter" idx="12"/>
          </p:nvPr>
        </p:nvSpPr>
        <p:spPr/>
        <p:txBody>
          <a:bodyPr/>
          <a:lstStyle/>
          <a:p>
            <a:fld id="{BDE9CC28-058E-C843-AB20-290B5CB95FA4}" type="slidenum">
              <a:rPr lang="en-US" smtClean="0"/>
              <a:t>‹#›</a:t>
            </a:fld>
            <a:endParaRPr lang="en-US"/>
          </a:p>
        </p:txBody>
      </p:sp>
    </p:spTree>
    <p:extLst>
      <p:ext uri="{BB962C8B-B14F-4D97-AF65-F5344CB8AC3E}">
        <p14:creationId xmlns:p14="http://schemas.microsoft.com/office/powerpoint/2010/main" val="3935510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0E512-0FFF-7F55-E12C-F6695C4E381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492DB3D-92E7-CE75-7CF6-EEB900EDD3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8FD8CD4-72B3-6B25-6B96-BC9A4F2D984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5B19CB1-7D89-B353-A265-0BA7A3DC37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CBE6801-613C-7227-084B-1CC4BBD7774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4A1FF29-4D8F-83EB-D48A-3343339AD225}"/>
              </a:ext>
            </a:extLst>
          </p:cNvPr>
          <p:cNvSpPr>
            <a:spLocks noGrp="1"/>
          </p:cNvSpPr>
          <p:nvPr>
            <p:ph type="dt" sz="half" idx="10"/>
          </p:nvPr>
        </p:nvSpPr>
        <p:spPr/>
        <p:txBody>
          <a:bodyPr/>
          <a:lstStyle/>
          <a:p>
            <a:fld id="{A6DD9597-5EED-3E49-84D4-A5185B972059}" type="datetimeFigureOut">
              <a:rPr lang="en-US" smtClean="0"/>
              <a:t>4/3/25</a:t>
            </a:fld>
            <a:endParaRPr lang="en-US"/>
          </a:p>
        </p:txBody>
      </p:sp>
      <p:sp>
        <p:nvSpPr>
          <p:cNvPr id="8" name="Footer Placeholder 7">
            <a:extLst>
              <a:ext uri="{FF2B5EF4-FFF2-40B4-BE49-F238E27FC236}">
                <a16:creationId xmlns:a16="http://schemas.microsoft.com/office/drawing/2014/main" id="{1258F459-6C37-88C7-7CD7-221014FC11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B898A3-B395-1908-D89C-C1D598D3FD14}"/>
              </a:ext>
            </a:extLst>
          </p:cNvPr>
          <p:cNvSpPr>
            <a:spLocks noGrp="1"/>
          </p:cNvSpPr>
          <p:nvPr>
            <p:ph type="sldNum" sz="quarter" idx="12"/>
          </p:nvPr>
        </p:nvSpPr>
        <p:spPr/>
        <p:txBody>
          <a:bodyPr/>
          <a:lstStyle/>
          <a:p>
            <a:fld id="{BDE9CC28-058E-C843-AB20-290B5CB95FA4}" type="slidenum">
              <a:rPr lang="en-US" smtClean="0"/>
              <a:t>‹#›</a:t>
            </a:fld>
            <a:endParaRPr lang="en-US"/>
          </a:p>
        </p:txBody>
      </p:sp>
    </p:spTree>
    <p:extLst>
      <p:ext uri="{BB962C8B-B14F-4D97-AF65-F5344CB8AC3E}">
        <p14:creationId xmlns:p14="http://schemas.microsoft.com/office/powerpoint/2010/main" val="3510832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24248-0561-4B9D-11CB-BC323893A8E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DF2B871-623F-3B30-5B50-47F16B99B3A1}"/>
              </a:ext>
            </a:extLst>
          </p:cNvPr>
          <p:cNvSpPr>
            <a:spLocks noGrp="1"/>
          </p:cNvSpPr>
          <p:nvPr>
            <p:ph type="dt" sz="half" idx="10"/>
          </p:nvPr>
        </p:nvSpPr>
        <p:spPr/>
        <p:txBody>
          <a:bodyPr/>
          <a:lstStyle/>
          <a:p>
            <a:fld id="{A6DD9597-5EED-3E49-84D4-A5185B972059}" type="datetimeFigureOut">
              <a:rPr lang="en-US" smtClean="0"/>
              <a:t>4/3/25</a:t>
            </a:fld>
            <a:endParaRPr lang="en-US"/>
          </a:p>
        </p:txBody>
      </p:sp>
      <p:sp>
        <p:nvSpPr>
          <p:cNvPr id="4" name="Footer Placeholder 3">
            <a:extLst>
              <a:ext uri="{FF2B5EF4-FFF2-40B4-BE49-F238E27FC236}">
                <a16:creationId xmlns:a16="http://schemas.microsoft.com/office/drawing/2014/main" id="{5DA14269-FB6A-295E-BAB0-664671FBC6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9E9688-D16A-E9CD-7041-C74587E6C917}"/>
              </a:ext>
            </a:extLst>
          </p:cNvPr>
          <p:cNvSpPr>
            <a:spLocks noGrp="1"/>
          </p:cNvSpPr>
          <p:nvPr>
            <p:ph type="sldNum" sz="quarter" idx="12"/>
          </p:nvPr>
        </p:nvSpPr>
        <p:spPr/>
        <p:txBody>
          <a:bodyPr/>
          <a:lstStyle/>
          <a:p>
            <a:fld id="{BDE9CC28-058E-C843-AB20-290B5CB95FA4}" type="slidenum">
              <a:rPr lang="en-US" smtClean="0"/>
              <a:t>‹#›</a:t>
            </a:fld>
            <a:endParaRPr lang="en-US"/>
          </a:p>
        </p:txBody>
      </p:sp>
    </p:spTree>
    <p:extLst>
      <p:ext uri="{BB962C8B-B14F-4D97-AF65-F5344CB8AC3E}">
        <p14:creationId xmlns:p14="http://schemas.microsoft.com/office/powerpoint/2010/main" val="471859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8BD964-7785-06AB-F4E5-B5F64E282575}"/>
              </a:ext>
            </a:extLst>
          </p:cNvPr>
          <p:cNvSpPr>
            <a:spLocks noGrp="1"/>
          </p:cNvSpPr>
          <p:nvPr>
            <p:ph type="dt" sz="half" idx="10"/>
          </p:nvPr>
        </p:nvSpPr>
        <p:spPr/>
        <p:txBody>
          <a:bodyPr/>
          <a:lstStyle/>
          <a:p>
            <a:fld id="{A6DD9597-5EED-3E49-84D4-A5185B972059}" type="datetimeFigureOut">
              <a:rPr lang="en-US" smtClean="0"/>
              <a:t>4/3/25</a:t>
            </a:fld>
            <a:endParaRPr lang="en-US"/>
          </a:p>
        </p:txBody>
      </p:sp>
      <p:sp>
        <p:nvSpPr>
          <p:cNvPr id="3" name="Footer Placeholder 2">
            <a:extLst>
              <a:ext uri="{FF2B5EF4-FFF2-40B4-BE49-F238E27FC236}">
                <a16:creationId xmlns:a16="http://schemas.microsoft.com/office/drawing/2014/main" id="{203C0FBB-9869-8F70-0620-E18B28A046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C70695-4ABE-256F-A73D-44960F6A306A}"/>
              </a:ext>
            </a:extLst>
          </p:cNvPr>
          <p:cNvSpPr>
            <a:spLocks noGrp="1"/>
          </p:cNvSpPr>
          <p:nvPr>
            <p:ph type="sldNum" sz="quarter" idx="12"/>
          </p:nvPr>
        </p:nvSpPr>
        <p:spPr/>
        <p:txBody>
          <a:bodyPr/>
          <a:lstStyle/>
          <a:p>
            <a:fld id="{BDE9CC28-058E-C843-AB20-290B5CB95FA4}" type="slidenum">
              <a:rPr lang="en-US" smtClean="0"/>
              <a:t>‹#›</a:t>
            </a:fld>
            <a:endParaRPr lang="en-US"/>
          </a:p>
        </p:txBody>
      </p:sp>
    </p:spTree>
    <p:extLst>
      <p:ext uri="{BB962C8B-B14F-4D97-AF65-F5344CB8AC3E}">
        <p14:creationId xmlns:p14="http://schemas.microsoft.com/office/powerpoint/2010/main" val="2660657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6A41C-C671-D37A-B770-01E7EBFE4CA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BEBC696-FD35-EC00-713F-75B2C7D599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BDA0F44-47F7-16AF-D245-01ACA1A716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FD9728D-A6E9-32B0-632A-BAAE577E9382}"/>
              </a:ext>
            </a:extLst>
          </p:cNvPr>
          <p:cNvSpPr>
            <a:spLocks noGrp="1"/>
          </p:cNvSpPr>
          <p:nvPr>
            <p:ph type="dt" sz="half" idx="10"/>
          </p:nvPr>
        </p:nvSpPr>
        <p:spPr/>
        <p:txBody>
          <a:bodyPr/>
          <a:lstStyle/>
          <a:p>
            <a:fld id="{A6DD9597-5EED-3E49-84D4-A5185B972059}" type="datetimeFigureOut">
              <a:rPr lang="en-US" smtClean="0"/>
              <a:t>4/3/25</a:t>
            </a:fld>
            <a:endParaRPr lang="en-US"/>
          </a:p>
        </p:txBody>
      </p:sp>
      <p:sp>
        <p:nvSpPr>
          <p:cNvPr id="6" name="Footer Placeholder 5">
            <a:extLst>
              <a:ext uri="{FF2B5EF4-FFF2-40B4-BE49-F238E27FC236}">
                <a16:creationId xmlns:a16="http://schemas.microsoft.com/office/drawing/2014/main" id="{C58C59A6-CD04-4984-2922-4A55CDF2CE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12BF56-AAE9-F458-33D5-C7E4F073FED7}"/>
              </a:ext>
            </a:extLst>
          </p:cNvPr>
          <p:cNvSpPr>
            <a:spLocks noGrp="1"/>
          </p:cNvSpPr>
          <p:nvPr>
            <p:ph type="sldNum" sz="quarter" idx="12"/>
          </p:nvPr>
        </p:nvSpPr>
        <p:spPr/>
        <p:txBody>
          <a:bodyPr/>
          <a:lstStyle/>
          <a:p>
            <a:fld id="{BDE9CC28-058E-C843-AB20-290B5CB95FA4}" type="slidenum">
              <a:rPr lang="en-US" smtClean="0"/>
              <a:t>‹#›</a:t>
            </a:fld>
            <a:endParaRPr lang="en-US"/>
          </a:p>
        </p:txBody>
      </p:sp>
    </p:spTree>
    <p:extLst>
      <p:ext uri="{BB962C8B-B14F-4D97-AF65-F5344CB8AC3E}">
        <p14:creationId xmlns:p14="http://schemas.microsoft.com/office/powerpoint/2010/main" val="2599116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F429E-E116-E997-5854-AB27C443143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8E67217-DDBD-5672-F48D-8D850B6EFE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B55E52-01EF-48FE-A771-E2A75D04D0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FE44927-E4FD-70B9-4057-313CA271CBE9}"/>
              </a:ext>
            </a:extLst>
          </p:cNvPr>
          <p:cNvSpPr>
            <a:spLocks noGrp="1"/>
          </p:cNvSpPr>
          <p:nvPr>
            <p:ph type="dt" sz="half" idx="10"/>
          </p:nvPr>
        </p:nvSpPr>
        <p:spPr/>
        <p:txBody>
          <a:bodyPr/>
          <a:lstStyle/>
          <a:p>
            <a:fld id="{A6DD9597-5EED-3E49-84D4-A5185B972059}" type="datetimeFigureOut">
              <a:rPr lang="en-US" smtClean="0"/>
              <a:t>4/3/25</a:t>
            </a:fld>
            <a:endParaRPr lang="en-US"/>
          </a:p>
        </p:txBody>
      </p:sp>
      <p:sp>
        <p:nvSpPr>
          <p:cNvPr id="6" name="Footer Placeholder 5">
            <a:extLst>
              <a:ext uri="{FF2B5EF4-FFF2-40B4-BE49-F238E27FC236}">
                <a16:creationId xmlns:a16="http://schemas.microsoft.com/office/drawing/2014/main" id="{047558BF-6B07-BD25-3874-30BAA27A89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C7C894-8A97-5118-F3CC-D33AD2770C0A}"/>
              </a:ext>
            </a:extLst>
          </p:cNvPr>
          <p:cNvSpPr>
            <a:spLocks noGrp="1"/>
          </p:cNvSpPr>
          <p:nvPr>
            <p:ph type="sldNum" sz="quarter" idx="12"/>
          </p:nvPr>
        </p:nvSpPr>
        <p:spPr/>
        <p:txBody>
          <a:bodyPr/>
          <a:lstStyle/>
          <a:p>
            <a:fld id="{BDE9CC28-058E-C843-AB20-290B5CB95FA4}" type="slidenum">
              <a:rPr lang="en-US" smtClean="0"/>
              <a:t>‹#›</a:t>
            </a:fld>
            <a:endParaRPr lang="en-US"/>
          </a:p>
        </p:txBody>
      </p:sp>
    </p:spTree>
    <p:extLst>
      <p:ext uri="{BB962C8B-B14F-4D97-AF65-F5344CB8AC3E}">
        <p14:creationId xmlns:p14="http://schemas.microsoft.com/office/powerpoint/2010/main" val="1525664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A41006-DD85-53C9-9A6C-ADEBD9237A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AD80A98-8458-BE62-7C45-7EBE75AC5D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64FBDB7-A2BE-3584-C1BD-057FA39F44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6DD9597-5EED-3E49-84D4-A5185B972059}" type="datetimeFigureOut">
              <a:rPr lang="en-US" smtClean="0"/>
              <a:t>4/3/25</a:t>
            </a:fld>
            <a:endParaRPr lang="en-US"/>
          </a:p>
        </p:txBody>
      </p:sp>
      <p:sp>
        <p:nvSpPr>
          <p:cNvPr id="5" name="Footer Placeholder 4">
            <a:extLst>
              <a:ext uri="{FF2B5EF4-FFF2-40B4-BE49-F238E27FC236}">
                <a16:creationId xmlns:a16="http://schemas.microsoft.com/office/drawing/2014/main" id="{4C1EF252-4024-02BB-AF9E-530BCCE54D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A045FC1-4766-2829-5EED-428E35452F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DE9CC28-058E-C843-AB20-290B5CB95FA4}" type="slidenum">
              <a:rPr lang="en-US" smtClean="0"/>
              <a:t>‹#›</a:t>
            </a:fld>
            <a:endParaRPr lang="en-US"/>
          </a:p>
        </p:txBody>
      </p:sp>
    </p:spTree>
    <p:extLst>
      <p:ext uri="{BB962C8B-B14F-4D97-AF65-F5344CB8AC3E}">
        <p14:creationId xmlns:p14="http://schemas.microsoft.com/office/powerpoint/2010/main" val="16951009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0AED851-54B9-4765-92D2-F0BE443BE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B98306-2DF6-4056-82D7-47518F71F1C9}"/>
              </a:ext>
            </a:extLst>
          </p:cNvPr>
          <p:cNvSpPr>
            <a:spLocks noGrp="1"/>
          </p:cNvSpPr>
          <p:nvPr>
            <p:ph type="ctrTitle"/>
          </p:nvPr>
        </p:nvSpPr>
        <p:spPr>
          <a:xfrm>
            <a:off x="6966902" y="2234882"/>
            <a:ext cx="4725422" cy="2387600"/>
          </a:xfrm>
        </p:spPr>
        <p:txBody>
          <a:bodyPr anchor="t">
            <a:noAutofit/>
          </a:bodyPr>
          <a:lstStyle/>
          <a:p>
            <a:pPr algn="l"/>
            <a:r>
              <a:rPr lang="en-GB" sz="5400" b="1" i="0" dirty="0">
                <a:solidFill>
                  <a:srgbClr val="242424"/>
                </a:solidFill>
                <a:effectLst/>
                <a:latin typeface="Segoe UI" panose="020B0502040204020203" pitchFamily="34" charset="0"/>
              </a:rPr>
              <a:t>UK </a:t>
            </a:r>
            <a:r>
              <a:rPr lang="en-GB" sz="5400" b="1" i="0" dirty="0">
                <a:solidFill>
                  <a:srgbClr val="000000"/>
                </a:solidFill>
                <a:effectLst/>
                <a:latin typeface="Segoe UI" panose="020B0502040204020203" pitchFamily="34" charset="0"/>
              </a:rPr>
              <a:t>Exoplanet</a:t>
            </a:r>
            <a:r>
              <a:rPr lang="en-GB" sz="5400" b="1" i="0" dirty="0">
                <a:solidFill>
                  <a:srgbClr val="242424"/>
                </a:solidFill>
                <a:effectLst/>
                <a:latin typeface="Segoe UI" panose="020B0502040204020203" pitchFamily="34" charset="0"/>
              </a:rPr>
              <a:t> </a:t>
            </a:r>
            <a:r>
              <a:rPr lang="en-GB" sz="5400" b="1" i="0" dirty="0">
                <a:solidFill>
                  <a:srgbClr val="000000"/>
                </a:solidFill>
                <a:effectLst/>
                <a:latin typeface="Segoe UI" panose="020B0502040204020203" pitchFamily="34" charset="0"/>
              </a:rPr>
              <a:t>Community</a:t>
            </a:r>
            <a:r>
              <a:rPr lang="en-GB" sz="5400" b="1" i="0" dirty="0">
                <a:solidFill>
                  <a:srgbClr val="242424"/>
                </a:solidFill>
                <a:effectLst/>
                <a:latin typeface="Segoe UI" panose="020B0502040204020203" pitchFamily="34" charset="0"/>
              </a:rPr>
              <a:t> HWO </a:t>
            </a:r>
            <a:r>
              <a:rPr lang="en-GB" sz="5400" b="1" i="0" dirty="0">
                <a:solidFill>
                  <a:srgbClr val="000000"/>
                </a:solidFill>
                <a:effectLst/>
                <a:latin typeface="Segoe UI" panose="020B0502040204020203" pitchFamily="34" charset="0"/>
              </a:rPr>
              <a:t>survey</a:t>
            </a:r>
            <a:endParaRPr lang="en-US" sz="5400" dirty="0"/>
          </a:p>
        </p:txBody>
      </p:sp>
      <p:sp>
        <p:nvSpPr>
          <p:cNvPr id="3" name="Subtitle 2">
            <a:extLst>
              <a:ext uri="{FF2B5EF4-FFF2-40B4-BE49-F238E27FC236}">
                <a16:creationId xmlns:a16="http://schemas.microsoft.com/office/drawing/2014/main" id="{7CA9811C-C890-D87E-70F4-E5F60F073FC8}"/>
              </a:ext>
            </a:extLst>
          </p:cNvPr>
          <p:cNvSpPr>
            <a:spLocks noGrp="1"/>
          </p:cNvSpPr>
          <p:nvPr>
            <p:ph type="subTitle" idx="1"/>
          </p:nvPr>
        </p:nvSpPr>
        <p:spPr>
          <a:xfrm>
            <a:off x="7041858" y="953037"/>
            <a:ext cx="4036333" cy="1709849"/>
          </a:xfrm>
        </p:spPr>
        <p:txBody>
          <a:bodyPr anchor="b">
            <a:normAutofit fontScale="85000" lnSpcReduction="10000"/>
          </a:bodyPr>
          <a:lstStyle/>
          <a:p>
            <a:pPr algn="l" rtl="0" fontAlgn="base"/>
            <a:r>
              <a:rPr lang="en-GB" dirty="0">
                <a:solidFill>
                  <a:srgbClr val="000000"/>
                </a:solidFill>
                <a:effectLst/>
                <a:latin typeface="Aptos" panose="020B0004020202020204" pitchFamily="34" charset="0"/>
              </a:rPr>
              <a:t>Suzanne </a:t>
            </a:r>
            <a:r>
              <a:rPr lang="en-GB" dirty="0" err="1">
                <a:solidFill>
                  <a:srgbClr val="000000"/>
                </a:solidFill>
                <a:effectLst/>
                <a:latin typeface="Aptos" panose="020B0004020202020204" pitchFamily="34" charset="0"/>
              </a:rPr>
              <a:t>Aigrain</a:t>
            </a:r>
            <a:r>
              <a:rPr lang="en-GB" dirty="0">
                <a:solidFill>
                  <a:srgbClr val="000000"/>
                </a:solidFill>
                <a:effectLst/>
                <a:latin typeface="Aptos" panose="020B0004020202020204" pitchFamily="34" charset="0"/>
              </a:rPr>
              <a:t>, Jo Barstow, Beth Biller, Jayne </a:t>
            </a:r>
            <a:r>
              <a:rPr lang="en-GB" dirty="0" err="1">
                <a:solidFill>
                  <a:srgbClr val="000000"/>
                </a:solidFill>
                <a:effectLst/>
                <a:latin typeface="Aptos" panose="020B0004020202020204" pitchFamily="34" charset="0"/>
              </a:rPr>
              <a:t>Birkby</a:t>
            </a:r>
            <a:r>
              <a:rPr lang="en-GB" dirty="0">
                <a:solidFill>
                  <a:srgbClr val="000000"/>
                </a:solidFill>
                <a:effectLst/>
                <a:latin typeface="Aptos" panose="020B0004020202020204" pitchFamily="34" charset="0"/>
              </a:rPr>
              <a:t>, Sasha Hinkley, Annelies Mortier, Hannah Wakeford, Vincent Van </a:t>
            </a:r>
            <a:r>
              <a:rPr lang="en-GB" dirty="0" err="1">
                <a:solidFill>
                  <a:srgbClr val="000000"/>
                </a:solidFill>
                <a:effectLst/>
                <a:latin typeface="Aptos" panose="020B0004020202020204" pitchFamily="34" charset="0"/>
              </a:rPr>
              <a:t>Eylen</a:t>
            </a:r>
            <a:endParaRPr lang="en-GB" dirty="0">
              <a:solidFill>
                <a:srgbClr val="000000"/>
              </a:solidFill>
              <a:effectLst/>
              <a:latin typeface="Aptos" panose="020B0004020202020204" pitchFamily="34" charset="0"/>
            </a:endParaRPr>
          </a:p>
          <a:p>
            <a:pPr fontAlgn="base"/>
            <a:br>
              <a:rPr lang="en-GB" sz="1800" dirty="0">
                <a:solidFill>
                  <a:srgbClr val="000000"/>
                </a:solidFill>
                <a:effectLst/>
                <a:latin typeface="Aptos" panose="020B0004020202020204" pitchFamily="34" charset="0"/>
              </a:rPr>
            </a:br>
            <a:endParaRPr lang="en-GB" sz="1800" dirty="0">
              <a:solidFill>
                <a:srgbClr val="000000"/>
              </a:solidFill>
              <a:effectLst/>
              <a:latin typeface="Aptos" panose="020B0004020202020204" pitchFamily="34" charset="0"/>
            </a:endParaRPr>
          </a:p>
          <a:p>
            <a:pPr algn="l"/>
            <a:endParaRPr lang="en-US" sz="2000" dirty="0"/>
          </a:p>
        </p:txBody>
      </p:sp>
      <p:sp>
        <p:nvSpPr>
          <p:cNvPr id="1033" name="Rectangle 1032">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uvoirSimulation">
            <a:extLst>
              <a:ext uri="{FF2B5EF4-FFF2-40B4-BE49-F238E27FC236}">
                <a16:creationId xmlns:a16="http://schemas.microsoft.com/office/drawing/2014/main" id="{AA17F747-626E-4487-1205-717E1AC1C86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1763" y="666728"/>
            <a:ext cx="5479489" cy="5465791"/>
          </a:xfrm>
          <a:prstGeom prst="rect">
            <a:avLst/>
          </a:prstGeom>
          <a:noFill/>
          <a:extLst>
            <a:ext uri="{909E8E84-426E-40DD-AFC4-6F175D3DCCD1}">
              <a14:hiddenFill xmlns:a14="http://schemas.microsoft.com/office/drawing/2010/main">
                <a:solidFill>
                  <a:srgbClr val="FFFFFF"/>
                </a:solidFill>
              </a14:hiddenFill>
            </a:ext>
          </a:extLst>
        </p:spPr>
      </p:pic>
      <p:grpSp>
        <p:nvGrpSpPr>
          <p:cNvPr id="1037" name="Group 1036">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1038" name="Rectangle 1037">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103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6BC751BA-2A20-C458-A2D9-AC9D6F892043}"/>
              </a:ext>
            </a:extLst>
          </p:cNvPr>
          <p:cNvSpPr txBox="1"/>
          <p:nvPr/>
        </p:nvSpPr>
        <p:spPr>
          <a:xfrm>
            <a:off x="3225114" y="6499654"/>
            <a:ext cx="4244688" cy="369332"/>
          </a:xfrm>
          <a:prstGeom prst="rect">
            <a:avLst/>
          </a:prstGeom>
          <a:noFill/>
        </p:spPr>
        <p:txBody>
          <a:bodyPr wrap="none" rtlCol="0">
            <a:spAutoFit/>
          </a:bodyPr>
          <a:lstStyle/>
          <a:p>
            <a:r>
              <a:rPr lang="en-US" dirty="0"/>
              <a:t>Credit: </a:t>
            </a:r>
            <a:r>
              <a:rPr lang="en-GB" b="0" i="0" dirty="0">
                <a:effectLst/>
              </a:rPr>
              <a:t>L. </a:t>
            </a:r>
            <a:r>
              <a:rPr lang="en-GB" b="0" i="0" dirty="0" err="1">
                <a:effectLst/>
              </a:rPr>
              <a:t>Pueyo</a:t>
            </a:r>
            <a:r>
              <a:rPr lang="en-GB" b="0" i="0" dirty="0">
                <a:effectLst/>
              </a:rPr>
              <a:t> / M. </a:t>
            </a:r>
            <a:r>
              <a:rPr lang="en-GB" b="0" i="0" dirty="0" err="1">
                <a:effectLst/>
              </a:rPr>
              <a:t>N’Diaye</a:t>
            </a:r>
            <a:r>
              <a:rPr lang="en-GB" b="0" i="0" dirty="0">
                <a:effectLst/>
              </a:rPr>
              <a:t> / A. Roberge</a:t>
            </a:r>
            <a:endParaRPr lang="en-US" dirty="0"/>
          </a:p>
        </p:txBody>
      </p:sp>
    </p:spTree>
    <p:extLst>
      <p:ext uri="{BB962C8B-B14F-4D97-AF65-F5344CB8AC3E}">
        <p14:creationId xmlns:p14="http://schemas.microsoft.com/office/powerpoint/2010/main" val="64180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2" name="Rectangle 206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Rectangle 206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Forms response chart. Question title: Are you involved in HWO GOMaP-START working groups?. Number of responses: 30 responses.">
            <a:extLst>
              <a:ext uri="{FF2B5EF4-FFF2-40B4-BE49-F238E27FC236}">
                <a16:creationId xmlns:a16="http://schemas.microsoft.com/office/drawing/2014/main" id="{D502D3AB-40CA-6844-D569-7D91C4B5F36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9868" b="-585"/>
          <a:stretch/>
        </p:blipFill>
        <p:spPr bwMode="auto">
          <a:xfrm>
            <a:off x="1298749" y="480060"/>
            <a:ext cx="9822332" cy="5916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842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2EDC7B-5955-5BF8-0041-4BEF9DDA1209}"/>
              </a:ext>
            </a:extLst>
          </p:cNvPr>
          <p:cNvSpPr>
            <a:spLocks noGrp="1"/>
          </p:cNvSpPr>
          <p:nvPr>
            <p:ph type="title"/>
          </p:nvPr>
        </p:nvSpPr>
        <p:spPr>
          <a:xfrm>
            <a:off x="761803" y="-455132"/>
            <a:ext cx="5334197" cy="1708242"/>
          </a:xfrm>
        </p:spPr>
        <p:txBody>
          <a:bodyPr anchor="ctr">
            <a:normAutofit/>
          </a:bodyPr>
          <a:lstStyle/>
          <a:p>
            <a:r>
              <a:rPr lang="en-US" sz="4000" b="1" dirty="0"/>
              <a:t>Take-aways:</a:t>
            </a:r>
          </a:p>
        </p:txBody>
      </p:sp>
      <p:sp>
        <p:nvSpPr>
          <p:cNvPr id="3" name="Content Placeholder 2">
            <a:extLst>
              <a:ext uri="{FF2B5EF4-FFF2-40B4-BE49-F238E27FC236}">
                <a16:creationId xmlns:a16="http://schemas.microsoft.com/office/drawing/2014/main" id="{031915FB-5E53-8594-6DCD-129CDB06CBCA}"/>
              </a:ext>
            </a:extLst>
          </p:cNvPr>
          <p:cNvSpPr>
            <a:spLocks noGrp="1"/>
          </p:cNvSpPr>
          <p:nvPr>
            <p:ph idx="1"/>
          </p:nvPr>
        </p:nvSpPr>
        <p:spPr>
          <a:xfrm>
            <a:off x="358388" y="1258553"/>
            <a:ext cx="6405278" cy="5030741"/>
          </a:xfrm>
        </p:spPr>
        <p:txBody>
          <a:bodyPr anchor="ctr">
            <a:noAutofit/>
          </a:bodyPr>
          <a:lstStyle/>
          <a:p>
            <a:r>
              <a:rPr lang="en-US" sz="3200" dirty="0">
                <a:solidFill>
                  <a:schemeClr val="accent1"/>
                </a:solidFill>
              </a:rPr>
              <a:t>Most common top science question: </a:t>
            </a:r>
            <a:r>
              <a:rPr lang="en-US" sz="3200" dirty="0"/>
              <a:t>detection of biosignatures in reflected light spectra of </a:t>
            </a:r>
            <a:r>
              <a:rPr lang="en-US" sz="3200" dirty="0" err="1"/>
              <a:t>exo</a:t>
            </a:r>
            <a:r>
              <a:rPr lang="en-US" sz="3200" dirty="0"/>
              <a:t>-Earths.</a:t>
            </a:r>
          </a:p>
          <a:p>
            <a:endParaRPr lang="en-US" sz="1100" dirty="0"/>
          </a:p>
          <a:p>
            <a:r>
              <a:rPr lang="en-US" sz="3200" dirty="0">
                <a:solidFill>
                  <a:srgbClr val="C00000"/>
                </a:solidFill>
              </a:rPr>
              <a:t>Most common second science question: </a:t>
            </a:r>
            <a:r>
              <a:rPr lang="en-US" sz="3200" dirty="0"/>
              <a:t>also biosignatures, but some responses suggested also </a:t>
            </a:r>
            <a:r>
              <a:rPr lang="en-US" sz="3200" dirty="0" err="1"/>
              <a:t>characterising</a:t>
            </a:r>
            <a:r>
              <a:rPr lang="en-US" sz="3200" dirty="0"/>
              <a:t> a wider range of exoplanet types.</a:t>
            </a:r>
          </a:p>
          <a:p>
            <a:endParaRPr lang="en-US" sz="1100" dirty="0"/>
          </a:p>
          <a:p>
            <a:r>
              <a:rPr lang="en-US" sz="3200" dirty="0"/>
              <a:t>The UK community is relatively uninvolved with the </a:t>
            </a:r>
            <a:r>
              <a:rPr lang="en-US" sz="3200" dirty="0" err="1"/>
              <a:t>GOMaP</a:t>
            </a:r>
            <a:r>
              <a:rPr lang="en-US" sz="3200" dirty="0"/>
              <a:t>-START working groups.</a:t>
            </a:r>
          </a:p>
        </p:txBody>
      </p:sp>
      <p:pic>
        <p:nvPicPr>
          <p:cNvPr id="5" name="Picture 4" descr="Outer space photo of the earth with the night terminator">
            <a:extLst>
              <a:ext uri="{FF2B5EF4-FFF2-40B4-BE49-F238E27FC236}">
                <a16:creationId xmlns:a16="http://schemas.microsoft.com/office/drawing/2014/main" id="{BB8E8BD1-FA46-8764-80A2-196B13A37D55}"/>
              </a:ext>
            </a:extLst>
          </p:cNvPr>
          <p:cNvPicPr>
            <a:picLocks noChangeAspect="1"/>
          </p:cNvPicPr>
          <p:nvPr/>
        </p:nvPicPr>
        <p:blipFill>
          <a:blip r:embed="rId2"/>
          <a:srcRect l="39766" r="8981" b="2"/>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001768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9F78E-B5D9-FAA7-B186-2E581326BCC0}"/>
              </a:ext>
            </a:extLst>
          </p:cNvPr>
          <p:cNvSpPr>
            <a:spLocks noGrp="1"/>
          </p:cNvSpPr>
          <p:nvPr>
            <p:ph type="title"/>
          </p:nvPr>
        </p:nvSpPr>
        <p:spPr/>
        <p:txBody>
          <a:bodyPr/>
          <a:lstStyle/>
          <a:p>
            <a:r>
              <a:rPr lang="en-US" dirty="0"/>
              <a:t>Results from survey presented at UK HWO workshop</a:t>
            </a:r>
          </a:p>
        </p:txBody>
      </p:sp>
      <p:sp>
        <p:nvSpPr>
          <p:cNvPr id="3" name="Content Placeholder 2">
            <a:extLst>
              <a:ext uri="{FF2B5EF4-FFF2-40B4-BE49-F238E27FC236}">
                <a16:creationId xmlns:a16="http://schemas.microsoft.com/office/drawing/2014/main" id="{0FC01216-D956-7FFD-18EF-E0872A4DC6FC}"/>
              </a:ext>
            </a:extLst>
          </p:cNvPr>
          <p:cNvSpPr>
            <a:spLocks noGrp="1"/>
          </p:cNvSpPr>
          <p:nvPr>
            <p:ph idx="1"/>
          </p:nvPr>
        </p:nvSpPr>
        <p:spPr/>
        <p:txBody>
          <a:bodyPr/>
          <a:lstStyle/>
          <a:p>
            <a:r>
              <a:rPr lang="en-US" dirty="0"/>
              <a:t>Workshop at Milton Keynes in Autumn 2024, with participants from UKSA, NASA, and from across the UK.</a:t>
            </a:r>
          </a:p>
        </p:txBody>
      </p:sp>
    </p:spTree>
    <p:extLst>
      <p:ext uri="{BB962C8B-B14F-4D97-AF65-F5344CB8AC3E}">
        <p14:creationId xmlns:p14="http://schemas.microsoft.com/office/powerpoint/2010/main" val="1045911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E560B-BB55-70B2-1DF5-D50BD3A27A72}"/>
              </a:ext>
            </a:extLst>
          </p:cNvPr>
          <p:cNvSpPr>
            <a:spLocks noGrp="1"/>
          </p:cNvSpPr>
          <p:nvPr>
            <p:ph type="title"/>
          </p:nvPr>
        </p:nvSpPr>
        <p:spPr>
          <a:xfrm>
            <a:off x="5359250" y="-1424231"/>
            <a:ext cx="4818889" cy="4526280"/>
          </a:xfrm>
        </p:spPr>
        <p:txBody>
          <a:bodyPr>
            <a:normAutofit/>
          </a:bodyPr>
          <a:lstStyle/>
          <a:p>
            <a:r>
              <a:rPr lang="en-US" sz="4000" dirty="0"/>
              <a:t>The goal of the UKEXOM interactive poster:</a:t>
            </a:r>
          </a:p>
        </p:txBody>
      </p:sp>
      <p:sp>
        <p:nvSpPr>
          <p:cNvPr id="3" name="Content Placeholder 2">
            <a:extLst>
              <a:ext uri="{FF2B5EF4-FFF2-40B4-BE49-F238E27FC236}">
                <a16:creationId xmlns:a16="http://schemas.microsoft.com/office/drawing/2014/main" id="{3DCAE165-6CE0-4C2F-4B6A-CEB14F1453B3}"/>
              </a:ext>
            </a:extLst>
          </p:cNvPr>
          <p:cNvSpPr>
            <a:spLocks noGrp="1"/>
          </p:cNvSpPr>
          <p:nvPr>
            <p:ph idx="1"/>
          </p:nvPr>
        </p:nvSpPr>
        <p:spPr>
          <a:xfrm>
            <a:off x="5359250" y="1036598"/>
            <a:ext cx="6980176" cy="6242662"/>
          </a:xfrm>
        </p:spPr>
        <p:txBody>
          <a:bodyPr anchor="ctr">
            <a:noAutofit/>
          </a:bodyPr>
          <a:lstStyle/>
          <a:p>
            <a:r>
              <a:rPr lang="en-GB" sz="3200" dirty="0">
                <a:solidFill>
                  <a:srgbClr val="0070C0"/>
                </a:solidFill>
                <a:effectLst/>
              </a:rPr>
              <a:t>Survey the interests and priorities of the UK exoplanet community with respect to HWO</a:t>
            </a:r>
          </a:p>
          <a:p>
            <a:endParaRPr lang="en-GB" sz="3200" dirty="0">
              <a:effectLst/>
            </a:endParaRPr>
          </a:p>
          <a:p>
            <a:pPr marL="0" indent="0">
              <a:buNone/>
            </a:pPr>
            <a:endParaRPr lang="en-GB" dirty="0">
              <a:effectLst/>
            </a:endParaRPr>
          </a:p>
          <a:p>
            <a:pPr marL="0" indent="0">
              <a:buNone/>
            </a:pPr>
            <a:r>
              <a:rPr lang="en-GB" dirty="0">
                <a:effectLst/>
              </a:rPr>
              <a:t>Areas of consensus across the community may identify scientific / technical areas where the UK could provide a substantial national contribution and thus serve as a basis for organisation of the community.</a:t>
            </a:r>
            <a:endParaRPr lang="en-US" dirty="0"/>
          </a:p>
        </p:txBody>
      </p:sp>
      <p:pic>
        <p:nvPicPr>
          <p:cNvPr id="5" name="Picture 4" descr="A poster with text on it&#10;&#10;AI-generated content may be incorrect.">
            <a:extLst>
              <a:ext uri="{FF2B5EF4-FFF2-40B4-BE49-F238E27FC236}">
                <a16:creationId xmlns:a16="http://schemas.microsoft.com/office/drawing/2014/main" id="{EFEB02E9-4BF3-AE98-16AB-11E0FE031EA4}"/>
              </a:ext>
            </a:extLst>
          </p:cNvPr>
          <p:cNvPicPr>
            <a:picLocks noChangeAspect="1"/>
          </p:cNvPicPr>
          <p:nvPr/>
        </p:nvPicPr>
        <p:blipFill>
          <a:blip r:embed="rId2"/>
          <a:stretch>
            <a:fillRect/>
          </a:stretch>
        </p:blipFill>
        <p:spPr>
          <a:xfrm rot="5400000">
            <a:off x="-857251" y="857250"/>
            <a:ext cx="6858000" cy="5143500"/>
          </a:xfrm>
          <a:prstGeom prst="rect">
            <a:avLst/>
          </a:prstGeom>
        </p:spPr>
      </p:pic>
    </p:spTree>
    <p:extLst>
      <p:ext uri="{BB962C8B-B14F-4D97-AF65-F5344CB8AC3E}">
        <p14:creationId xmlns:p14="http://schemas.microsoft.com/office/powerpoint/2010/main" val="4061223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C6872-FD81-0140-7AF2-BE5E27EC2B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A7313B-4770-122C-CC9E-47B7133242CC}"/>
              </a:ext>
            </a:extLst>
          </p:cNvPr>
          <p:cNvSpPr>
            <a:spLocks noGrp="1"/>
          </p:cNvSpPr>
          <p:nvPr>
            <p:ph type="title"/>
          </p:nvPr>
        </p:nvSpPr>
        <p:spPr>
          <a:xfrm>
            <a:off x="5359250" y="-1424231"/>
            <a:ext cx="4818889" cy="4526280"/>
          </a:xfrm>
        </p:spPr>
        <p:txBody>
          <a:bodyPr>
            <a:normAutofit/>
          </a:bodyPr>
          <a:lstStyle/>
          <a:p>
            <a:r>
              <a:rPr lang="en-US" sz="4000" dirty="0"/>
              <a:t>The goal of the UKEXOM interactive poster:</a:t>
            </a:r>
          </a:p>
        </p:txBody>
      </p:sp>
      <p:sp>
        <p:nvSpPr>
          <p:cNvPr id="3" name="Content Placeholder 2">
            <a:extLst>
              <a:ext uri="{FF2B5EF4-FFF2-40B4-BE49-F238E27FC236}">
                <a16:creationId xmlns:a16="http://schemas.microsoft.com/office/drawing/2014/main" id="{49CBC4B7-F9A9-A363-500B-120EB51DF005}"/>
              </a:ext>
            </a:extLst>
          </p:cNvPr>
          <p:cNvSpPr>
            <a:spLocks noGrp="1"/>
          </p:cNvSpPr>
          <p:nvPr>
            <p:ph idx="1"/>
          </p:nvPr>
        </p:nvSpPr>
        <p:spPr>
          <a:xfrm>
            <a:off x="5359250" y="1036598"/>
            <a:ext cx="6980176" cy="6242662"/>
          </a:xfrm>
        </p:spPr>
        <p:txBody>
          <a:bodyPr anchor="ctr">
            <a:noAutofit/>
          </a:bodyPr>
          <a:lstStyle/>
          <a:p>
            <a:r>
              <a:rPr lang="en-GB" sz="3200" dirty="0">
                <a:solidFill>
                  <a:srgbClr val="0070C0"/>
                </a:solidFill>
                <a:effectLst/>
              </a:rPr>
              <a:t>Survey the interests and priorities of the UK exoplanet community with respect to HWO</a:t>
            </a:r>
          </a:p>
          <a:p>
            <a:endParaRPr lang="en-GB" sz="3200" dirty="0">
              <a:effectLst/>
            </a:endParaRPr>
          </a:p>
          <a:p>
            <a:pPr marL="0" indent="0">
              <a:buNone/>
            </a:pPr>
            <a:endParaRPr lang="en-GB" dirty="0">
              <a:effectLst/>
            </a:endParaRPr>
          </a:p>
          <a:p>
            <a:pPr marL="0" indent="0">
              <a:buNone/>
            </a:pPr>
            <a:r>
              <a:rPr lang="en-GB" dirty="0">
                <a:effectLst/>
              </a:rPr>
              <a:t>Areas of consensus across the community may identify scientific / technical areas where the UK could provide a substantial national contribution and thus serve as a basis for organisation of the community.</a:t>
            </a:r>
            <a:endParaRPr lang="en-US" dirty="0"/>
          </a:p>
        </p:txBody>
      </p:sp>
      <p:pic>
        <p:nvPicPr>
          <p:cNvPr id="6" name="Picture 5" descr="A poster with stars and text&#10;&#10;AI-generated content may be incorrect.">
            <a:extLst>
              <a:ext uri="{FF2B5EF4-FFF2-40B4-BE49-F238E27FC236}">
                <a16:creationId xmlns:a16="http://schemas.microsoft.com/office/drawing/2014/main" id="{9FA4E1B3-CD7E-D6AF-FF01-17732AE559DE}"/>
              </a:ext>
            </a:extLst>
          </p:cNvPr>
          <p:cNvPicPr>
            <a:picLocks noChangeAspect="1"/>
          </p:cNvPicPr>
          <p:nvPr/>
        </p:nvPicPr>
        <p:blipFill>
          <a:blip r:embed="rId2"/>
          <a:stretch>
            <a:fillRect/>
          </a:stretch>
        </p:blipFill>
        <p:spPr>
          <a:xfrm rot="5400000">
            <a:off x="-857250" y="857250"/>
            <a:ext cx="6858000" cy="5143500"/>
          </a:xfrm>
          <a:prstGeom prst="rect">
            <a:avLst/>
          </a:prstGeom>
        </p:spPr>
      </p:pic>
    </p:spTree>
    <p:extLst>
      <p:ext uri="{BB962C8B-B14F-4D97-AF65-F5344CB8AC3E}">
        <p14:creationId xmlns:p14="http://schemas.microsoft.com/office/powerpoint/2010/main" val="2158938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DABB84D-F5F5-6D72-E44B-50A32D340266}"/>
              </a:ext>
            </a:extLst>
          </p:cNvPr>
          <p:cNvGraphicFramePr>
            <a:graphicFrameLocks noGrp="1"/>
          </p:cNvGraphicFramePr>
          <p:nvPr>
            <p:ph idx="1"/>
            <p:extLst>
              <p:ext uri="{D42A27DB-BD31-4B8C-83A1-F6EECF244321}">
                <p14:modId xmlns:p14="http://schemas.microsoft.com/office/powerpoint/2010/main" val="1936864980"/>
              </p:ext>
            </p:extLst>
          </p:nvPr>
        </p:nvGraphicFramePr>
        <p:xfrm>
          <a:off x="-1" y="1385047"/>
          <a:ext cx="12192001" cy="547295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F0D9BECF-594A-25B1-6FD0-38CE100EA7C1}"/>
              </a:ext>
            </a:extLst>
          </p:cNvPr>
          <p:cNvSpPr txBox="1"/>
          <p:nvPr/>
        </p:nvSpPr>
        <p:spPr>
          <a:xfrm>
            <a:off x="295835" y="3429000"/>
            <a:ext cx="1592872" cy="646331"/>
          </a:xfrm>
          <a:prstGeom prst="rect">
            <a:avLst/>
          </a:prstGeom>
          <a:noFill/>
        </p:spPr>
        <p:txBody>
          <a:bodyPr wrap="none" rtlCol="0">
            <a:spAutoFit/>
          </a:bodyPr>
          <a:lstStyle/>
          <a:p>
            <a:pPr algn="ctr"/>
            <a:r>
              <a:rPr lang="en-US" dirty="0"/>
              <a:t>Circumstellar </a:t>
            </a:r>
          </a:p>
          <a:p>
            <a:pPr algn="ctr"/>
            <a:r>
              <a:rPr lang="en-US" dirty="0"/>
              <a:t>Disks</a:t>
            </a:r>
          </a:p>
        </p:txBody>
      </p:sp>
      <p:sp>
        <p:nvSpPr>
          <p:cNvPr id="6" name="TextBox 5">
            <a:extLst>
              <a:ext uri="{FF2B5EF4-FFF2-40B4-BE49-F238E27FC236}">
                <a16:creationId xmlns:a16="http://schemas.microsoft.com/office/drawing/2014/main" id="{DF753E0D-02BB-76B4-48E2-938ACAB096C0}"/>
              </a:ext>
            </a:extLst>
          </p:cNvPr>
          <p:cNvSpPr txBox="1"/>
          <p:nvPr/>
        </p:nvSpPr>
        <p:spPr>
          <a:xfrm>
            <a:off x="1658471" y="2130050"/>
            <a:ext cx="1604863" cy="646331"/>
          </a:xfrm>
          <a:prstGeom prst="rect">
            <a:avLst/>
          </a:prstGeom>
          <a:noFill/>
        </p:spPr>
        <p:txBody>
          <a:bodyPr wrap="none" rtlCol="0">
            <a:spAutoFit/>
          </a:bodyPr>
          <a:lstStyle/>
          <a:p>
            <a:pPr algn="ctr"/>
            <a:r>
              <a:rPr lang="en-US" dirty="0"/>
              <a:t>Detection of </a:t>
            </a:r>
          </a:p>
          <a:p>
            <a:pPr algn="ctr"/>
            <a:r>
              <a:rPr lang="en-US" dirty="0"/>
              <a:t>HZ exoplanets</a:t>
            </a:r>
          </a:p>
        </p:txBody>
      </p:sp>
      <p:sp>
        <p:nvSpPr>
          <p:cNvPr id="7" name="TextBox 6">
            <a:extLst>
              <a:ext uri="{FF2B5EF4-FFF2-40B4-BE49-F238E27FC236}">
                <a16:creationId xmlns:a16="http://schemas.microsoft.com/office/drawing/2014/main" id="{9AE7D837-71EA-0C7A-B8E1-FF008A9A7A53}"/>
              </a:ext>
            </a:extLst>
          </p:cNvPr>
          <p:cNvSpPr txBox="1"/>
          <p:nvPr/>
        </p:nvSpPr>
        <p:spPr>
          <a:xfrm>
            <a:off x="4486927" y="2030378"/>
            <a:ext cx="1901033" cy="1200329"/>
          </a:xfrm>
          <a:prstGeom prst="rect">
            <a:avLst/>
          </a:prstGeom>
          <a:noFill/>
        </p:spPr>
        <p:txBody>
          <a:bodyPr wrap="none" rtlCol="0">
            <a:spAutoFit/>
          </a:bodyPr>
          <a:lstStyle/>
          <a:p>
            <a:pPr algn="ctr"/>
            <a:r>
              <a:rPr lang="en-US" dirty="0" err="1"/>
              <a:t>Characterisation</a:t>
            </a:r>
            <a:r>
              <a:rPr lang="en-US" dirty="0"/>
              <a:t> </a:t>
            </a:r>
          </a:p>
          <a:p>
            <a:pPr algn="ctr"/>
            <a:r>
              <a:rPr lang="en-US" dirty="0"/>
              <a:t>of non-habitable </a:t>
            </a:r>
          </a:p>
          <a:p>
            <a:pPr algn="ctr"/>
            <a:r>
              <a:rPr lang="en-US" dirty="0"/>
              <a:t>exoplanet </a:t>
            </a:r>
          </a:p>
          <a:p>
            <a:pPr algn="ctr"/>
            <a:r>
              <a:rPr lang="en-US" dirty="0"/>
              <a:t>atmospheres</a:t>
            </a:r>
          </a:p>
        </p:txBody>
      </p:sp>
      <p:sp>
        <p:nvSpPr>
          <p:cNvPr id="8" name="TextBox 7">
            <a:extLst>
              <a:ext uri="{FF2B5EF4-FFF2-40B4-BE49-F238E27FC236}">
                <a16:creationId xmlns:a16="http://schemas.microsoft.com/office/drawing/2014/main" id="{C1A0B748-9B83-1CF5-5DB9-DF967F7DD561}"/>
              </a:ext>
            </a:extLst>
          </p:cNvPr>
          <p:cNvSpPr txBox="1"/>
          <p:nvPr/>
        </p:nvSpPr>
        <p:spPr>
          <a:xfrm>
            <a:off x="2997239" y="1043020"/>
            <a:ext cx="1897490" cy="923330"/>
          </a:xfrm>
          <a:prstGeom prst="rect">
            <a:avLst/>
          </a:prstGeom>
          <a:noFill/>
        </p:spPr>
        <p:txBody>
          <a:bodyPr wrap="square" rtlCol="0">
            <a:spAutoFit/>
          </a:bodyPr>
          <a:lstStyle/>
          <a:p>
            <a:pPr algn="ctr"/>
            <a:r>
              <a:rPr lang="en-US" dirty="0"/>
              <a:t>Physical </a:t>
            </a:r>
          </a:p>
          <a:p>
            <a:pPr algn="ctr"/>
            <a:r>
              <a:rPr lang="en-US" dirty="0" err="1"/>
              <a:t>Characterisation</a:t>
            </a:r>
            <a:r>
              <a:rPr lang="en-US" dirty="0"/>
              <a:t> </a:t>
            </a:r>
          </a:p>
          <a:p>
            <a:pPr algn="ctr"/>
            <a:r>
              <a:rPr lang="en-US" dirty="0"/>
              <a:t>of HZ exoplanets</a:t>
            </a:r>
          </a:p>
        </p:txBody>
      </p:sp>
      <p:sp>
        <p:nvSpPr>
          <p:cNvPr id="9" name="TextBox 8">
            <a:extLst>
              <a:ext uri="{FF2B5EF4-FFF2-40B4-BE49-F238E27FC236}">
                <a16:creationId xmlns:a16="http://schemas.microsoft.com/office/drawing/2014/main" id="{52D71E17-A2C2-D7F7-4B82-C4E898F222A7}"/>
              </a:ext>
            </a:extLst>
          </p:cNvPr>
          <p:cNvSpPr txBox="1"/>
          <p:nvPr/>
        </p:nvSpPr>
        <p:spPr>
          <a:xfrm>
            <a:off x="6095999" y="2453215"/>
            <a:ext cx="1901033" cy="646331"/>
          </a:xfrm>
          <a:prstGeom prst="rect">
            <a:avLst/>
          </a:prstGeom>
          <a:noFill/>
        </p:spPr>
        <p:txBody>
          <a:bodyPr wrap="none" rtlCol="0">
            <a:spAutoFit/>
          </a:bodyPr>
          <a:lstStyle/>
          <a:p>
            <a:pPr algn="ctr"/>
            <a:r>
              <a:rPr lang="en-US" dirty="0"/>
              <a:t>Biosignature</a:t>
            </a:r>
          </a:p>
          <a:p>
            <a:pPr algn="ctr"/>
            <a:r>
              <a:rPr lang="en-US" dirty="0" err="1"/>
              <a:t>Characterisation</a:t>
            </a:r>
            <a:r>
              <a:rPr lang="en-US" dirty="0"/>
              <a:t> </a:t>
            </a:r>
          </a:p>
        </p:txBody>
      </p:sp>
      <p:sp>
        <p:nvSpPr>
          <p:cNvPr id="10" name="TextBox 9">
            <a:extLst>
              <a:ext uri="{FF2B5EF4-FFF2-40B4-BE49-F238E27FC236}">
                <a16:creationId xmlns:a16="http://schemas.microsoft.com/office/drawing/2014/main" id="{12040045-E469-2338-6405-7030A1EA95D5}"/>
              </a:ext>
            </a:extLst>
          </p:cNvPr>
          <p:cNvSpPr txBox="1"/>
          <p:nvPr/>
        </p:nvSpPr>
        <p:spPr>
          <a:xfrm>
            <a:off x="7323750" y="2967335"/>
            <a:ext cx="2116086" cy="923330"/>
          </a:xfrm>
          <a:prstGeom prst="rect">
            <a:avLst/>
          </a:prstGeom>
          <a:noFill/>
        </p:spPr>
        <p:txBody>
          <a:bodyPr wrap="square" rtlCol="0">
            <a:spAutoFit/>
          </a:bodyPr>
          <a:lstStyle/>
          <a:p>
            <a:pPr algn="ctr"/>
            <a:r>
              <a:rPr lang="en-US" dirty="0"/>
              <a:t>Detection of a wide</a:t>
            </a:r>
          </a:p>
          <a:p>
            <a:pPr algn="ctr"/>
            <a:r>
              <a:rPr lang="en-US" dirty="0"/>
              <a:t>range of reflected-light exoplanets</a:t>
            </a:r>
          </a:p>
        </p:txBody>
      </p:sp>
      <p:sp>
        <p:nvSpPr>
          <p:cNvPr id="13" name="TextBox 12">
            <a:extLst>
              <a:ext uri="{FF2B5EF4-FFF2-40B4-BE49-F238E27FC236}">
                <a16:creationId xmlns:a16="http://schemas.microsoft.com/office/drawing/2014/main" id="{63420673-C847-F28F-DC9E-9ABF01AD5C2D}"/>
              </a:ext>
            </a:extLst>
          </p:cNvPr>
          <p:cNvSpPr txBox="1"/>
          <p:nvPr/>
        </p:nvSpPr>
        <p:spPr>
          <a:xfrm>
            <a:off x="10150301" y="2307249"/>
            <a:ext cx="1897490" cy="923330"/>
          </a:xfrm>
          <a:prstGeom prst="rect">
            <a:avLst/>
          </a:prstGeom>
          <a:noFill/>
        </p:spPr>
        <p:txBody>
          <a:bodyPr wrap="square" rtlCol="0">
            <a:spAutoFit/>
          </a:bodyPr>
          <a:lstStyle/>
          <a:p>
            <a:pPr algn="ctr"/>
            <a:r>
              <a:rPr lang="en-US" dirty="0"/>
              <a:t>Exoplanet System Demographics</a:t>
            </a:r>
          </a:p>
        </p:txBody>
      </p:sp>
      <p:sp>
        <p:nvSpPr>
          <p:cNvPr id="2" name="Title 1">
            <a:extLst>
              <a:ext uri="{FF2B5EF4-FFF2-40B4-BE49-F238E27FC236}">
                <a16:creationId xmlns:a16="http://schemas.microsoft.com/office/drawing/2014/main" id="{1D6A718F-A98F-BF78-AC35-3EA225552947}"/>
              </a:ext>
            </a:extLst>
          </p:cNvPr>
          <p:cNvSpPr>
            <a:spLocks noGrp="1"/>
          </p:cNvSpPr>
          <p:nvPr>
            <p:ph type="title"/>
          </p:nvPr>
        </p:nvSpPr>
        <p:spPr>
          <a:xfrm>
            <a:off x="1788715" y="5559331"/>
            <a:ext cx="10515600" cy="1325563"/>
          </a:xfrm>
        </p:spPr>
        <p:txBody>
          <a:bodyPr/>
          <a:lstStyle/>
          <a:p>
            <a:r>
              <a:rPr lang="en-US" dirty="0"/>
              <a:t>Opinions on HWO science questions</a:t>
            </a:r>
          </a:p>
        </p:txBody>
      </p:sp>
    </p:spTree>
    <p:extLst>
      <p:ext uri="{BB962C8B-B14F-4D97-AF65-F5344CB8AC3E}">
        <p14:creationId xmlns:p14="http://schemas.microsoft.com/office/powerpoint/2010/main" val="1881896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798C-D9D9-F38D-D0E2-C6EFE600377F}"/>
              </a:ext>
            </a:extLst>
          </p:cNvPr>
          <p:cNvSpPr>
            <a:spLocks noGrp="1"/>
          </p:cNvSpPr>
          <p:nvPr>
            <p:ph type="title"/>
          </p:nvPr>
        </p:nvSpPr>
        <p:spPr/>
        <p:txBody>
          <a:bodyPr/>
          <a:lstStyle/>
          <a:p>
            <a:endParaRPr lang="en-US"/>
          </a:p>
        </p:txBody>
      </p:sp>
      <p:pic>
        <p:nvPicPr>
          <p:cNvPr id="5" name="Content Placeholder 4" descr="A group of stars on a white background&#10;&#10;AI-generated content may be incorrect.">
            <a:extLst>
              <a:ext uri="{FF2B5EF4-FFF2-40B4-BE49-F238E27FC236}">
                <a16:creationId xmlns:a16="http://schemas.microsoft.com/office/drawing/2014/main" id="{05B64AF1-7C1D-985A-6BDD-C95DBBE39DBD}"/>
              </a:ext>
            </a:extLst>
          </p:cNvPr>
          <p:cNvPicPr>
            <a:picLocks noGrp="1" noChangeAspect="1"/>
          </p:cNvPicPr>
          <p:nvPr>
            <p:ph idx="1"/>
          </p:nvPr>
        </p:nvPicPr>
        <p:blipFill>
          <a:blip r:embed="rId2"/>
          <a:stretch>
            <a:fillRect/>
          </a:stretch>
        </p:blipFill>
        <p:spPr>
          <a:xfrm>
            <a:off x="25940" y="1943100"/>
            <a:ext cx="12140120" cy="2971800"/>
          </a:xfrm>
        </p:spPr>
      </p:pic>
    </p:spTree>
    <p:extLst>
      <p:ext uri="{BB962C8B-B14F-4D97-AF65-F5344CB8AC3E}">
        <p14:creationId xmlns:p14="http://schemas.microsoft.com/office/powerpoint/2010/main" val="4056872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87BFB-BEE4-7C08-98B4-A22C1AD43AA9}"/>
              </a:ext>
            </a:extLst>
          </p:cNvPr>
          <p:cNvSpPr>
            <a:spLocks noGrp="1"/>
          </p:cNvSpPr>
          <p:nvPr>
            <p:ph type="title"/>
          </p:nvPr>
        </p:nvSpPr>
        <p:spPr/>
        <p:txBody>
          <a:bodyPr/>
          <a:lstStyle/>
          <a:p>
            <a:endParaRPr lang="en-US"/>
          </a:p>
        </p:txBody>
      </p:sp>
      <p:pic>
        <p:nvPicPr>
          <p:cNvPr id="5" name="Content Placeholder 4" descr="A black stars in the sky&#10;&#10;AI-generated content may be incorrect.">
            <a:extLst>
              <a:ext uri="{FF2B5EF4-FFF2-40B4-BE49-F238E27FC236}">
                <a16:creationId xmlns:a16="http://schemas.microsoft.com/office/drawing/2014/main" id="{55EE01AF-130E-2CAC-D014-8E36B2B582C0}"/>
              </a:ext>
            </a:extLst>
          </p:cNvPr>
          <p:cNvPicPr>
            <a:picLocks noGrp="1" noChangeAspect="1"/>
          </p:cNvPicPr>
          <p:nvPr>
            <p:ph idx="1"/>
          </p:nvPr>
        </p:nvPicPr>
        <p:blipFill>
          <a:blip r:embed="rId2"/>
          <a:stretch>
            <a:fillRect/>
          </a:stretch>
        </p:blipFill>
        <p:spPr>
          <a:xfrm>
            <a:off x="98612" y="1996706"/>
            <a:ext cx="12101128" cy="2911470"/>
          </a:xfrm>
        </p:spPr>
      </p:pic>
    </p:spTree>
    <p:extLst>
      <p:ext uri="{BB962C8B-B14F-4D97-AF65-F5344CB8AC3E}">
        <p14:creationId xmlns:p14="http://schemas.microsoft.com/office/powerpoint/2010/main" val="2491954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6A8AE-F0A1-DB01-50FC-4BBC6D3B6DD7}"/>
              </a:ext>
            </a:extLst>
          </p:cNvPr>
          <p:cNvSpPr>
            <a:spLocks noGrp="1"/>
          </p:cNvSpPr>
          <p:nvPr>
            <p:ph type="title"/>
          </p:nvPr>
        </p:nvSpPr>
        <p:spPr/>
        <p:txBody>
          <a:bodyPr/>
          <a:lstStyle/>
          <a:p>
            <a:r>
              <a:rPr lang="en-US" dirty="0"/>
              <a:t>Opinions on actions to take:</a:t>
            </a:r>
          </a:p>
        </p:txBody>
      </p:sp>
      <p:graphicFrame>
        <p:nvGraphicFramePr>
          <p:cNvPr id="4" name="Content Placeholder 3">
            <a:extLst>
              <a:ext uri="{FF2B5EF4-FFF2-40B4-BE49-F238E27FC236}">
                <a16:creationId xmlns:a16="http://schemas.microsoft.com/office/drawing/2014/main" id="{C07C7302-4503-DA58-B25E-68052AB36C34}"/>
              </a:ext>
            </a:extLst>
          </p:cNvPr>
          <p:cNvGraphicFramePr>
            <a:graphicFrameLocks noGrp="1"/>
          </p:cNvGraphicFramePr>
          <p:nvPr>
            <p:ph idx="1"/>
            <p:extLst>
              <p:ext uri="{D42A27DB-BD31-4B8C-83A1-F6EECF244321}">
                <p14:modId xmlns:p14="http://schemas.microsoft.com/office/powerpoint/2010/main" val="1414805580"/>
              </p:ext>
            </p:extLst>
          </p:nvPr>
        </p:nvGraphicFramePr>
        <p:xfrm>
          <a:off x="134471" y="1371600"/>
          <a:ext cx="11873753" cy="528469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87D9E2CF-8301-D8EF-D84C-F50DA7CB91B1}"/>
              </a:ext>
            </a:extLst>
          </p:cNvPr>
          <p:cNvSpPr txBox="1"/>
          <p:nvPr/>
        </p:nvSpPr>
        <p:spPr>
          <a:xfrm>
            <a:off x="649941" y="3536892"/>
            <a:ext cx="2133600" cy="954107"/>
          </a:xfrm>
          <a:prstGeom prst="rect">
            <a:avLst/>
          </a:prstGeom>
          <a:noFill/>
        </p:spPr>
        <p:txBody>
          <a:bodyPr wrap="square" rtlCol="0">
            <a:spAutoFit/>
          </a:bodyPr>
          <a:lstStyle/>
          <a:p>
            <a:pPr algn="ctr"/>
            <a:r>
              <a:rPr lang="en-US" sz="2800" dirty="0"/>
              <a:t>Setting up an email list</a:t>
            </a:r>
          </a:p>
        </p:txBody>
      </p:sp>
      <p:sp>
        <p:nvSpPr>
          <p:cNvPr id="6" name="TextBox 5">
            <a:extLst>
              <a:ext uri="{FF2B5EF4-FFF2-40B4-BE49-F238E27FC236}">
                <a16:creationId xmlns:a16="http://schemas.microsoft.com/office/drawing/2014/main" id="{6D1840FB-978C-F130-F47E-2A6CF8B1F2E2}"/>
              </a:ext>
            </a:extLst>
          </p:cNvPr>
          <p:cNvSpPr txBox="1"/>
          <p:nvPr/>
        </p:nvSpPr>
        <p:spPr>
          <a:xfrm>
            <a:off x="3599329" y="2136736"/>
            <a:ext cx="2133600" cy="954107"/>
          </a:xfrm>
          <a:prstGeom prst="rect">
            <a:avLst/>
          </a:prstGeom>
          <a:noFill/>
        </p:spPr>
        <p:txBody>
          <a:bodyPr wrap="square" rtlCol="0">
            <a:spAutoFit/>
          </a:bodyPr>
          <a:lstStyle/>
          <a:p>
            <a:pPr algn="ctr"/>
            <a:r>
              <a:rPr lang="en-US" sz="2800" dirty="0" err="1"/>
              <a:t>Organising</a:t>
            </a:r>
            <a:r>
              <a:rPr lang="en-US" sz="2800" dirty="0"/>
              <a:t> Meetings</a:t>
            </a:r>
          </a:p>
        </p:txBody>
      </p:sp>
      <p:sp>
        <p:nvSpPr>
          <p:cNvPr id="7" name="TextBox 6">
            <a:extLst>
              <a:ext uri="{FF2B5EF4-FFF2-40B4-BE49-F238E27FC236}">
                <a16:creationId xmlns:a16="http://schemas.microsoft.com/office/drawing/2014/main" id="{E9795518-9854-FC9B-D22B-7A2C6D9A2BA5}"/>
              </a:ext>
            </a:extLst>
          </p:cNvPr>
          <p:cNvSpPr txBox="1"/>
          <p:nvPr/>
        </p:nvSpPr>
        <p:spPr>
          <a:xfrm>
            <a:off x="6463553" y="3106004"/>
            <a:ext cx="2133600" cy="1384995"/>
          </a:xfrm>
          <a:prstGeom prst="rect">
            <a:avLst/>
          </a:prstGeom>
          <a:noFill/>
        </p:spPr>
        <p:txBody>
          <a:bodyPr wrap="square" rtlCol="0">
            <a:spAutoFit/>
          </a:bodyPr>
          <a:lstStyle/>
          <a:p>
            <a:pPr algn="ctr"/>
            <a:r>
              <a:rPr lang="en-US" sz="2800" dirty="0"/>
              <a:t>Running Training Sessions</a:t>
            </a:r>
          </a:p>
        </p:txBody>
      </p:sp>
      <p:sp>
        <p:nvSpPr>
          <p:cNvPr id="8" name="TextBox 7">
            <a:extLst>
              <a:ext uri="{FF2B5EF4-FFF2-40B4-BE49-F238E27FC236}">
                <a16:creationId xmlns:a16="http://schemas.microsoft.com/office/drawing/2014/main" id="{C4920A4E-AC92-32D0-8ED8-B3385C6F8715}"/>
              </a:ext>
            </a:extLst>
          </p:cNvPr>
          <p:cNvSpPr txBox="1"/>
          <p:nvPr/>
        </p:nvSpPr>
        <p:spPr>
          <a:xfrm>
            <a:off x="9235888" y="1784603"/>
            <a:ext cx="2133600" cy="1384995"/>
          </a:xfrm>
          <a:prstGeom prst="rect">
            <a:avLst/>
          </a:prstGeom>
          <a:noFill/>
        </p:spPr>
        <p:txBody>
          <a:bodyPr wrap="square" rtlCol="0">
            <a:spAutoFit/>
          </a:bodyPr>
          <a:lstStyle/>
          <a:p>
            <a:pPr algn="ctr"/>
            <a:r>
              <a:rPr lang="en-US" sz="2800" dirty="0"/>
              <a:t>Seeking / Obtaining Funding</a:t>
            </a:r>
          </a:p>
        </p:txBody>
      </p:sp>
    </p:spTree>
    <p:extLst>
      <p:ext uri="{BB962C8B-B14F-4D97-AF65-F5344CB8AC3E}">
        <p14:creationId xmlns:p14="http://schemas.microsoft.com/office/powerpoint/2010/main" val="366786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2663C-F545-60D7-BB1B-633674E14A0B}"/>
              </a:ext>
            </a:extLst>
          </p:cNvPr>
          <p:cNvSpPr>
            <a:spLocks noGrp="1"/>
          </p:cNvSpPr>
          <p:nvPr>
            <p:ph type="title"/>
          </p:nvPr>
        </p:nvSpPr>
        <p:spPr/>
        <p:txBody>
          <a:bodyPr/>
          <a:lstStyle/>
          <a:p>
            <a:r>
              <a:rPr lang="en-US" dirty="0"/>
              <a:t>Additional comments from the suggestion box:</a:t>
            </a:r>
          </a:p>
        </p:txBody>
      </p:sp>
      <p:sp>
        <p:nvSpPr>
          <p:cNvPr id="3" name="Content Placeholder 2">
            <a:extLst>
              <a:ext uri="{FF2B5EF4-FFF2-40B4-BE49-F238E27FC236}">
                <a16:creationId xmlns:a16="http://schemas.microsoft.com/office/drawing/2014/main" id="{6132AE41-D73C-3F94-EA27-641777F3E164}"/>
              </a:ext>
            </a:extLst>
          </p:cNvPr>
          <p:cNvSpPr>
            <a:spLocks noGrp="1"/>
          </p:cNvSpPr>
          <p:nvPr>
            <p:ph idx="1"/>
          </p:nvPr>
        </p:nvSpPr>
        <p:spPr/>
        <p:txBody>
          <a:bodyPr/>
          <a:lstStyle/>
          <a:p>
            <a:r>
              <a:rPr lang="en-US" dirty="0"/>
              <a:t>Much of the motivation for studying exozodiacal dust is to mitigate its effect on HWO searches for </a:t>
            </a:r>
            <a:r>
              <a:rPr lang="en-US" dirty="0" err="1"/>
              <a:t>exo</a:t>
            </a:r>
            <a:r>
              <a:rPr lang="en-US" dirty="0"/>
              <a:t>-Earths – we should talk!  -- Tim</a:t>
            </a:r>
          </a:p>
          <a:p>
            <a:r>
              <a:rPr lang="en-US" dirty="0"/>
              <a:t>We have a strong terrestrial planet atmosphere modelling community in the UK – we should exploit that to prep/specs for HWO! (Catherine Walsh – Leeds)</a:t>
            </a:r>
          </a:p>
          <a:p>
            <a:r>
              <a:rPr lang="en-US" dirty="0"/>
              <a:t>We need to understand clouds!  More UK labs!</a:t>
            </a:r>
          </a:p>
          <a:p>
            <a:r>
              <a:rPr lang="en-US" dirty="0"/>
              <a:t>Work together with stellar people </a:t>
            </a:r>
            <a:r>
              <a:rPr lang="en-US" dirty="0">
                <a:sym typeface="Wingdings" pitchFamily="2" charset="2"/>
              </a:rPr>
              <a:t> let’s characterize the targets! **</a:t>
            </a:r>
          </a:p>
          <a:p>
            <a:r>
              <a:rPr lang="en-US" dirty="0">
                <a:sym typeface="Wingdings" pitchFamily="2" charset="2"/>
              </a:rPr>
              <a:t>Planetary enriched white dwarfs!!</a:t>
            </a:r>
            <a:endParaRPr lang="en-US" dirty="0"/>
          </a:p>
        </p:txBody>
      </p:sp>
    </p:spTree>
    <p:extLst>
      <p:ext uri="{BB962C8B-B14F-4D97-AF65-F5344CB8AC3E}">
        <p14:creationId xmlns:p14="http://schemas.microsoft.com/office/powerpoint/2010/main" val="1052945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93E560B-BB55-70B2-1DF5-D50BD3A27A72}"/>
              </a:ext>
            </a:extLst>
          </p:cNvPr>
          <p:cNvSpPr>
            <a:spLocks noGrp="1"/>
          </p:cNvSpPr>
          <p:nvPr>
            <p:ph type="title"/>
          </p:nvPr>
        </p:nvSpPr>
        <p:spPr>
          <a:xfrm>
            <a:off x="621792" y="1161288"/>
            <a:ext cx="3602736" cy="4526280"/>
          </a:xfrm>
        </p:spPr>
        <p:txBody>
          <a:bodyPr>
            <a:normAutofit/>
          </a:bodyPr>
          <a:lstStyle/>
          <a:p>
            <a:r>
              <a:rPr lang="en-US" sz="4000"/>
              <a:t>The goal of the survey:</a:t>
            </a:r>
          </a:p>
        </p:txBody>
      </p:sp>
      <p:sp>
        <p:nvSpPr>
          <p:cNvPr id="14" name="Rectangle 13">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DCAE165-6CE0-4C2F-4B6A-CEB14F1453B3}"/>
              </a:ext>
            </a:extLst>
          </p:cNvPr>
          <p:cNvSpPr>
            <a:spLocks noGrp="1"/>
          </p:cNvSpPr>
          <p:nvPr>
            <p:ph idx="1"/>
          </p:nvPr>
        </p:nvSpPr>
        <p:spPr>
          <a:xfrm>
            <a:off x="5068389" y="276472"/>
            <a:ext cx="6980176" cy="6242662"/>
          </a:xfrm>
        </p:spPr>
        <p:txBody>
          <a:bodyPr anchor="ctr">
            <a:noAutofit/>
          </a:bodyPr>
          <a:lstStyle/>
          <a:p>
            <a:r>
              <a:rPr lang="en-GB" sz="3200" dirty="0">
                <a:solidFill>
                  <a:srgbClr val="0070C0"/>
                </a:solidFill>
              </a:rPr>
              <a:t>D</a:t>
            </a:r>
            <a:r>
              <a:rPr lang="en-GB" sz="3200" dirty="0">
                <a:solidFill>
                  <a:srgbClr val="0070C0"/>
                </a:solidFill>
                <a:effectLst/>
              </a:rPr>
              <a:t>etermine the interests and priorities of the UK exoplanet community with respect to HWO</a:t>
            </a:r>
          </a:p>
          <a:p>
            <a:endParaRPr lang="en-GB" sz="3200" dirty="0">
              <a:effectLst/>
            </a:endParaRPr>
          </a:p>
          <a:p>
            <a:r>
              <a:rPr lang="en-GB" sz="3200" dirty="0">
                <a:solidFill>
                  <a:srgbClr val="C00000"/>
                </a:solidFill>
              </a:rPr>
              <a:t>Assess</a:t>
            </a:r>
            <a:r>
              <a:rPr lang="en-GB" sz="3200" dirty="0">
                <a:solidFill>
                  <a:srgbClr val="C00000"/>
                </a:solidFill>
                <a:effectLst/>
              </a:rPr>
              <a:t> the level of participation in the UK in the ongoing </a:t>
            </a:r>
            <a:r>
              <a:rPr lang="en-GB" sz="3200" dirty="0" err="1">
                <a:solidFill>
                  <a:srgbClr val="C00000"/>
                </a:solidFill>
                <a:effectLst/>
              </a:rPr>
              <a:t>GOMaP</a:t>
            </a:r>
            <a:r>
              <a:rPr lang="en-GB" sz="3200" dirty="0">
                <a:solidFill>
                  <a:srgbClr val="C00000"/>
                </a:solidFill>
                <a:effectLst/>
              </a:rPr>
              <a:t>-START efforts.  </a:t>
            </a:r>
          </a:p>
          <a:p>
            <a:endParaRPr lang="en-GB" dirty="0">
              <a:effectLst/>
            </a:endParaRPr>
          </a:p>
          <a:p>
            <a:pPr marL="0" indent="0">
              <a:buNone/>
            </a:pPr>
            <a:r>
              <a:rPr lang="en-GB" dirty="0">
                <a:effectLst/>
              </a:rPr>
              <a:t>Areas of consensus across the community in the survey may identify scientific / technical areas where the UK could provide a substantial national contribution and thus serve as a basis for organisation of the community.</a:t>
            </a:r>
            <a:endParaRPr lang="en-US" dirty="0"/>
          </a:p>
        </p:txBody>
      </p:sp>
    </p:spTree>
    <p:extLst>
      <p:ext uri="{BB962C8B-B14F-4D97-AF65-F5344CB8AC3E}">
        <p14:creationId xmlns:p14="http://schemas.microsoft.com/office/powerpoint/2010/main" val="3857855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D107B1-3DE4-5B98-75F3-EC3307E48A42}"/>
              </a:ext>
            </a:extLst>
          </p:cNvPr>
          <p:cNvSpPr>
            <a:spLocks noGrp="1"/>
          </p:cNvSpPr>
          <p:nvPr>
            <p:ph type="title"/>
          </p:nvPr>
        </p:nvSpPr>
        <p:spPr>
          <a:xfrm>
            <a:off x="1171074" y="1396686"/>
            <a:ext cx="3240506" cy="4064628"/>
          </a:xfrm>
        </p:spPr>
        <p:txBody>
          <a:bodyPr>
            <a:normAutofit/>
          </a:bodyPr>
          <a:lstStyle/>
          <a:p>
            <a:r>
              <a:rPr lang="en-US">
                <a:solidFill>
                  <a:srgbClr val="FFFFFF"/>
                </a:solidFill>
              </a:rPr>
              <a:t>Who we are:</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73C6259-DEAC-F772-AE08-A30FCA015FCD}"/>
              </a:ext>
            </a:extLst>
          </p:cNvPr>
          <p:cNvSpPr>
            <a:spLocks noGrp="1"/>
          </p:cNvSpPr>
          <p:nvPr>
            <p:ph idx="1"/>
          </p:nvPr>
        </p:nvSpPr>
        <p:spPr>
          <a:xfrm>
            <a:off x="5296033" y="1487244"/>
            <a:ext cx="6649026" cy="4839368"/>
          </a:xfrm>
          <a:solidFill>
            <a:schemeClr val="bg2">
              <a:lumMod val="90000"/>
              <a:alpha val="49605"/>
            </a:schemeClr>
          </a:solidFill>
          <a:ln>
            <a:solidFill>
              <a:schemeClr val="tx1"/>
            </a:solidFill>
          </a:ln>
        </p:spPr>
        <p:txBody>
          <a:bodyPr>
            <a:noAutofit/>
          </a:bodyPr>
          <a:lstStyle/>
          <a:p>
            <a:pPr marL="0" indent="0">
              <a:buNone/>
            </a:pPr>
            <a:r>
              <a:rPr lang="en-GB" b="0" i="0" dirty="0">
                <a:effectLst/>
                <a:latin typeface="Aptos" panose="020B0004020202020204" pitchFamily="34" charset="0"/>
              </a:rPr>
              <a:t>We are a group of people interested in exoplanet science with HWO, and we want to ensure that the UK Exoplanet Community is well represented in the current ongoing discussions, as this may be important for potential future UK hardware/science contributions to the mission. This survey is designed to ensure we capture the opinions of the whole community and at all career stages, rather than the subset we represent.</a:t>
            </a:r>
            <a:endParaRPr lang="en-US" dirty="0"/>
          </a:p>
        </p:txBody>
      </p:sp>
    </p:spTree>
    <p:extLst>
      <p:ext uri="{BB962C8B-B14F-4D97-AF65-F5344CB8AC3E}">
        <p14:creationId xmlns:p14="http://schemas.microsoft.com/office/powerpoint/2010/main" val="3498296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6A4937-D771-6EBE-0FB5-B3D16F44481F}"/>
              </a:ext>
            </a:extLst>
          </p:cNvPr>
          <p:cNvSpPr>
            <a:spLocks noGrp="1"/>
          </p:cNvSpPr>
          <p:nvPr>
            <p:ph type="title"/>
          </p:nvPr>
        </p:nvSpPr>
        <p:spPr>
          <a:xfrm>
            <a:off x="1043631" y="809898"/>
            <a:ext cx="9942716" cy="1554480"/>
          </a:xfrm>
        </p:spPr>
        <p:txBody>
          <a:bodyPr anchor="ctr">
            <a:normAutofit/>
          </a:bodyPr>
          <a:lstStyle/>
          <a:p>
            <a:r>
              <a:rPr lang="en-US" sz="4800"/>
              <a:t>Survey details:</a:t>
            </a:r>
          </a:p>
        </p:txBody>
      </p:sp>
      <p:sp>
        <p:nvSpPr>
          <p:cNvPr id="3" name="Content Placeholder 2">
            <a:extLst>
              <a:ext uri="{FF2B5EF4-FFF2-40B4-BE49-F238E27FC236}">
                <a16:creationId xmlns:a16="http://schemas.microsoft.com/office/drawing/2014/main" id="{3457752D-6FEC-BAB4-84F0-B0616A68AC9B}"/>
              </a:ext>
            </a:extLst>
          </p:cNvPr>
          <p:cNvSpPr>
            <a:spLocks noGrp="1"/>
          </p:cNvSpPr>
          <p:nvPr>
            <p:ph idx="1"/>
          </p:nvPr>
        </p:nvSpPr>
        <p:spPr>
          <a:xfrm>
            <a:off x="627154" y="3359970"/>
            <a:ext cx="10726646" cy="2344566"/>
          </a:xfrm>
        </p:spPr>
        <p:txBody>
          <a:bodyPr anchor="ctr">
            <a:noAutofit/>
          </a:bodyPr>
          <a:lstStyle/>
          <a:p>
            <a:r>
              <a:rPr lang="en-US" sz="3200" dirty="0"/>
              <a:t>Designed to take &lt;5 minutes to respond, with 4 questions regarding </a:t>
            </a:r>
            <a:r>
              <a:rPr lang="en-GB" sz="3200" dirty="0">
                <a:latin typeface="docs-Roboto"/>
              </a:rPr>
              <a:t>i</a:t>
            </a:r>
            <a:r>
              <a:rPr lang="en-GB" sz="3200" b="0" i="0" dirty="0">
                <a:effectLst/>
                <a:latin typeface="docs-Roboto"/>
              </a:rPr>
              <a:t>mportant </a:t>
            </a:r>
            <a:r>
              <a:rPr lang="en-GB" sz="3200" dirty="0">
                <a:latin typeface="docs-Roboto"/>
              </a:rPr>
              <a:t>s</a:t>
            </a:r>
            <a:r>
              <a:rPr lang="en-GB" sz="3200" b="0" i="0" dirty="0">
                <a:effectLst/>
                <a:latin typeface="docs-Roboto"/>
              </a:rPr>
              <a:t>cience questions and required </a:t>
            </a:r>
            <a:r>
              <a:rPr lang="en-GB" sz="3200" dirty="0">
                <a:latin typeface="docs-Roboto"/>
              </a:rPr>
              <a:t>i</a:t>
            </a:r>
            <a:r>
              <a:rPr lang="en-GB" sz="3200" b="0" i="0" dirty="0">
                <a:effectLst/>
                <a:latin typeface="docs-Roboto"/>
              </a:rPr>
              <a:t>nstrumentation, 3 questions regarding participation in </a:t>
            </a:r>
            <a:r>
              <a:rPr lang="en-GB" sz="3200" b="0" i="0" dirty="0" err="1">
                <a:effectLst/>
                <a:latin typeface="docs-Roboto"/>
              </a:rPr>
              <a:t>GOMaP</a:t>
            </a:r>
            <a:r>
              <a:rPr lang="en-GB" sz="3200" dirty="0">
                <a:latin typeface="docs-Roboto"/>
              </a:rPr>
              <a:t>-START working groups, and a chance to share any addition comments.</a:t>
            </a:r>
          </a:p>
          <a:p>
            <a:endParaRPr lang="en-GB" sz="3200" dirty="0">
              <a:latin typeface="docs-Roboto"/>
            </a:endParaRPr>
          </a:p>
          <a:p>
            <a:r>
              <a:rPr lang="en-GB" sz="3200" dirty="0">
                <a:latin typeface="docs-Roboto"/>
              </a:rPr>
              <a:t>Open from late August until 15 November, received a total of 30 responses</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4069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042BC7E5-76DB-4826-8C07-4A49B6353F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479558"/>
            <a:ext cx="1861854" cy="717514"/>
            <a:chOff x="0" y="1479558"/>
            <a:chExt cx="1861854" cy="717514"/>
          </a:xfrm>
          <a:solidFill>
            <a:schemeClr val="bg1"/>
          </a:solidFill>
        </p:grpSpPr>
        <p:sp>
          <p:nvSpPr>
            <p:cNvPr id="10" name="Freeform: Shape 9">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1" name="Freeform: Shape 10">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sp>
        <p:nvSpPr>
          <p:cNvPr id="13" name="Freeform: Shape 12">
            <a:extLst>
              <a:ext uri="{FF2B5EF4-FFF2-40B4-BE49-F238E27FC236}">
                <a16:creationId xmlns:a16="http://schemas.microsoft.com/office/drawing/2014/main" id="{498F8FF6-43B4-494A-AF8F-123A4983E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8992" y="-34538"/>
            <a:ext cx="6655405" cy="6335470"/>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2B06059C-C357-4011-82B9-9C01063013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5194" y="-23905"/>
            <a:ext cx="6705251" cy="6318526"/>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5AFEC601-A132-47EE-B0C2-B38ACD9FC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6886" y="-23905"/>
            <a:ext cx="6705251" cy="6215019"/>
          </a:xfrm>
          <a:custGeom>
            <a:avLst/>
            <a:gdLst>
              <a:gd name="connsiteX0" fmla="*/ 1529549 w 6355652"/>
              <a:gd name="connsiteY0" fmla="*/ 0 h 5890980"/>
              <a:gd name="connsiteX1" fmla="*/ 4826104 w 6355652"/>
              <a:gd name="connsiteY1" fmla="*/ 0 h 5890980"/>
              <a:gd name="connsiteX2" fmla="*/ 4954579 w 6355652"/>
              <a:gd name="connsiteY2" fmla="*/ 78051 h 5890980"/>
              <a:gd name="connsiteX3" fmla="*/ 6355652 w 6355652"/>
              <a:gd name="connsiteY3" fmla="*/ 2713154 h 5890980"/>
              <a:gd name="connsiteX4" fmla="*/ 3177826 w 6355652"/>
              <a:gd name="connsiteY4" fmla="*/ 5890980 h 5890980"/>
              <a:gd name="connsiteX5" fmla="*/ 0 w 6355652"/>
              <a:gd name="connsiteY5" fmla="*/ 2713154 h 5890980"/>
              <a:gd name="connsiteX6" fmla="*/ 1401073 w 6355652"/>
              <a:gd name="connsiteY6" fmla="*/ 78051 h 58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5890980">
                <a:moveTo>
                  <a:pt x="1529549" y="0"/>
                </a:moveTo>
                <a:lnTo>
                  <a:pt x="4826104" y="0"/>
                </a:lnTo>
                <a:lnTo>
                  <a:pt x="4954579" y="78051"/>
                </a:lnTo>
                <a:cubicBezTo>
                  <a:pt x="5799886" y="649129"/>
                  <a:pt x="6355652" y="1616239"/>
                  <a:pt x="6355652" y="2713154"/>
                </a:cubicBezTo>
                <a:cubicBezTo>
                  <a:pt x="6355652" y="4468219"/>
                  <a:pt x="4932891" y="5890980"/>
                  <a:pt x="3177826" y="5890980"/>
                </a:cubicBezTo>
                <a:cubicBezTo>
                  <a:pt x="1422761" y="5890980"/>
                  <a:pt x="0" y="4468219"/>
                  <a:pt x="0" y="2713154"/>
                </a:cubicBezTo>
                <a:cubicBezTo>
                  <a:pt x="0" y="1616239"/>
                  <a:pt x="555766" y="649129"/>
                  <a:pt x="1401073" y="78051"/>
                </a:cubicBez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5F5280-7A89-8218-880E-E4F7702656CB}"/>
              </a:ext>
            </a:extLst>
          </p:cNvPr>
          <p:cNvSpPr>
            <a:spLocks noGrp="1"/>
          </p:cNvSpPr>
          <p:nvPr>
            <p:ph type="title"/>
          </p:nvPr>
        </p:nvSpPr>
        <p:spPr>
          <a:xfrm>
            <a:off x="2242409" y="895483"/>
            <a:ext cx="5786232" cy="3011190"/>
          </a:xfrm>
        </p:spPr>
        <p:txBody>
          <a:bodyPr vert="horz" lIns="91440" tIns="45720" rIns="91440" bIns="45720" rtlCol="0" anchor="b">
            <a:normAutofit/>
          </a:bodyPr>
          <a:lstStyle/>
          <a:p>
            <a:pPr algn="ctr"/>
            <a:r>
              <a:rPr lang="en-US" sz="5400" kern="1200">
                <a:solidFill>
                  <a:schemeClr val="bg1"/>
                </a:solidFill>
                <a:latin typeface="+mj-lt"/>
                <a:ea typeface="+mj-ea"/>
                <a:cs typeface="+mj-cs"/>
              </a:rPr>
              <a:t>Some sample survey responses</a:t>
            </a:r>
          </a:p>
        </p:txBody>
      </p:sp>
      <p:sp>
        <p:nvSpPr>
          <p:cNvPr id="19"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34716" y="188494"/>
            <a:ext cx="1048371" cy="104837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1" name="Graphic 212">
            <a:extLst>
              <a:ext uri="{FF2B5EF4-FFF2-40B4-BE49-F238E27FC236}">
                <a16:creationId xmlns:a16="http://schemas.microsoft.com/office/drawing/2014/main" id="{218E095B-4870-4AD5-9C41-C16D59523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34716" y="188494"/>
            <a:ext cx="1048371" cy="104837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23"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583101" y="3578317"/>
            <a:ext cx="1054466" cy="469689"/>
            <a:chOff x="9841624" y="4115729"/>
            <a:chExt cx="602169" cy="268223"/>
          </a:xfrm>
          <a:solidFill>
            <a:schemeClr val="bg1"/>
          </a:solidFill>
        </p:grpSpPr>
        <p:sp>
          <p:nvSpPr>
            <p:cNvPr id="24" name="Freeform: Shape 23">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0" name="Oval 29">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4525" y="4910353"/>
            <a:ext cx="468090" cy="468090"/>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Oval 31">
            <a:extLst>
              <a:ext uri="{FF2B5EF4-FFF2-40B4-BE49-F238E27FC236}">
                <a16:creationId xmlns:a16="http://schemas.microsoft.com/office/drawing/2014/main" id="{BE8CB2F0-2F5A-4EBD-B214-E0309C31F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4525" y="4910353"/>
            <a:ext cx="468090" cy="468090"/>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Freeform: Shape 33">
            <a:extLst>
              <a:ext uri="{FF2B5EF4-FFF2-40B4-BE49-F238E27FC236}">
                <a16:creationId xmlns:a16="http://schemas.microsoft.com/office/drawing/2014/main" id="{FFD3887D-244B-4EC4-9208-E304984C5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22467" y="4200769"/>
            <a:ext cx="2769534" cy="2657232"/>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 name="Freeform: Shape 35">
            <a:extLst>
              <a:ext uri="{FF2B5EF4-FFF2-40B4-BE49-F238E27FC236}">
                <a16:creationId xmlns:a16="http://schemas.microsoft.com/office/drawing/2014/main" id="{97224C31-855E-4593-8A58-5B2B0CC4F5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22467" y="4200769"/>
            <a:ext cx="2769534" cy="2657232"/>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2616854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question&#10;&#10;Description automatically generated">
            <a:extLst>
              <a:ext uri="{FF2B5EF4-FFF2-40B4-BE49-F238E27FC236}">
                <a16:creationId xmlns:a16="http://schemas.microsoft.com/office/drawing/2014/main" id="{6C0C7CE4-D4E9-778D-B373-14BA9A02808D}"/>
              </a:ext>
            </a:extLst>
          </p:cNvPr>
          <p:cNvPicPr>
            <a:picLocks noGrp="1" noChangeAspect="1"/>
          </p:cNvPicPr>
          <p:nvPr>
            <p:ph idx="1"/>
          </p:nvPr>
        </p:nvPicPr>
        <p:blipFill>
          <a:blip r:embed="rId2"/>
          <a:stretch>
            <a:fillRect/>
          </a:stretch>
        </p:blipFill>
        <p:spPr>
          <a:xfrm>
            <a:off x="1738026" y="530947"/>
            <a:ext cx="8715948" cy="5796105"/>
          </a:xfrm>
          <a:prstGeom prst="rect">
            <a:avLst/>
          </a:prstGeom>
        </p:spPr>
      </p:pic>
    </p:spTree>
    <p:extLst>
      <p:ext uri="{BB962C8B-B14F-4D97-AF65-F5344CB8AC3E}">
        <p14:creationId xmlns:p14="http://schemas.microsoft.com/office/powerpoint/2010/main" val="813431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question&#10;&#10;Description automatically generated">
            <a:extLst>
              <a:ext uri="{FF2B5EF4-FFF2-40B4-BE49-F238E27FC236}">
                <a16:creationId xmlns:a16="http://schemas.microsoft.com/office/drawing/2014/main" id="{835A2019-65D6-42F6-D98C-C16D08EAB1CA}"/>
              </a:ext>
            </a:extLst>
          </p:cNvPr>
          <p:cNvPicPr>
            <a:picLocks noGrp="1" noChangeAspect="1"/>
          </p:cNvPicPr>
          <p:nvPr>
            <p:ph idx="1"/>
          </p:nvPr>
        </p:nvPicPr>
        <p:blipFill>
          <a:blip r:embed="rId2"/>
          <a:stretch>
            <a:fillRect/>
          </a:stretch>
        </p:blipFill>
        <p:spPr>
          <a:xfrm>
            <a:off x="1900028" y="480060"/>
            <a:ext cx="8391944" cy="5748480"/>
          </a:xfrm>
          <a:prstGeom prst="rect">
            <a:avLst/>
          </a:prstGeom>
        </p:spPr>
      </p:pic>
    </p:spTree>
    <p:extLst>
      <p:ext uri="{BB962C8B-B14F-4D97-AF65-F5344CB8AC3E}">
        <p14:creationId xmlns:p14="http://schemas.microsoft.com/office/powerpoint/2010/main" val="1759025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omputer&#10;&#10;Description automatically generated">
            <a:extLst>
              <a:ext uri="{FF2B5EF4-FFF2-40B4-BE49-F238E27FC236}">
                <a16:creationId xmlns:a16="http://schemas.microsoft.com/office/drawing/2014/main" id="{33EFA8D7-278A-6164-9FCD-ECFCD3236291}"/>
              </a:ext>
            </a:extLst>
          </p:cNvPr>
          <p:cNvPicPr>
            <a:picLocks noGrp="1" noChangeAspect="1"/>
          </p:cNvPicPr>
          <p:nvPr>
            <p:ph idx="1"/>
          </p:nvPr>
        </p:nvPicPr>
        <p:blipFill>
          <a:blip r:embed="rId2"/>
          <a:stretch>
            <a:fillRect/>
          </a:stretch>
        </p:blipFill>
        <p:spPr>
          <a:xfrm>
            <a:off x="1886581" y="480060"/>
            <a:ext cx="8514442" cy="5832391"/>
          </a:xfrm>
          <a:prstGeom prst="rect">
            <a:avLst/>
          </a:prstGeom>
        </p:spPr>
      </p:pic>
    </p:spTree>
    <p:extLst>
      <p:ext uri="{BB962C8B-B14F-4D97-AF65-F5344CB8AC3E}">
        <p14:creationId xmlns:p14="http://schemas.microsoft.com/office/powerpoint/2010/main" val="615897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omputer&#10;&#10;Description automatically generated">
            <a:extLst>
              <a:ext uri="{FF2B5EF4-FFF2-40B4-BE49-F238E27FC236}">
                <a16:creationId xmlns:a16="http://schemas.microsoft.com/office/drawing/2014/main" id="{664E09A1-277E-E505-55B6-6EF806FE1908}"/>
              </a:ext>
            </a:extLst>
          </p:cNvPr>
          <p:cNvPicPr>
            <a:picLocks noGrp="1" noChangeAspect="1"/>
          </p:cNvPicPr>
          <p:nvPr>
            <p:ph idx="1"/>
          </p:nvPr>
        </p:nvPicPr>
        <p:blipFill>
          <a:blip r:embed="rId2"/>
          <a:stretch>
            <a:fillRect/>
          </a:stretch>
        </p:blipFill>
        <p:spPr>
          <a:xfrm>
            <a:off x="1904090" y="480060"/>
            <a:ext cx="8277727" cy="5897880"/>
          </a:xfrm>
          <a:prstGeom prst="rect">
            <a:avLst/>
          </a:prstGeom>
        </p:spPr>
      </p:pic>
    </p:spTree>
    <p:extLst>
      <p:ext uri="{BB962C8B-B14F-4D97-AF65-F5344CB8AC3E}">
        <p14:creationId xmlns:p14="http://schemas.microsoft.com/office/powerpoint/2010/main" val="29325262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6907</TotalTime>
  <Words>592</Words>
  <Application>Microsoft Macintosh PowerPoint</Application>
  <PresentationFormat>Widescreen</PresentationFormat>
  <Paragraphs>66</Paragraphs>
  <Slides>19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Aptos</vt:lpstr>
      <vt:lpstr>Aptos Display</vt:lpstr>
      <vt:lpstr>Arial</vt:lpstr>
      <vt:lpstr>Calibri</vt:lpstr>
      <vt:lpstr>docs-Roboto</vt:lpstr>
      <vt:lpstr>Segoe UI</vt:lpstr>
      <vt:lpstr>Wingdings</vt:lpstr>
      <vt:lpstr>Office Theme</vt:lpstr>
      <vt:lpstr>UK Exoplanet Community HWO survey</vt:lpstr>
      <vt:lpstr>The goal of the survey:</vt:lpstr>
      <vt:lpstr>Who we are:</vt:lpstr>
      <vt:lpstr>Survey details:</vt:lpstr>
      <vt:lpstr>Some sample survey responses</vt:lpstr>
      <vt:lpstr>PowerPoint Presentation</vt:lpstr>
      <vt:lpstr>PowerPoint Presentation</vt:lpstr>
      <vt:lpstr>PowerPoint Presentation</vt:lpstr>
      <vt:lpstr>PowerPoint Presentation</vt:lpstr>
      <vt:lpstr>PowerPoint Presentation</vt:lpstr>
      <vt:lpstr>Take-aways:</vt:lpstr>
      <vt:lpstr>Results from survey presented at UK HWO workshop</vt:lpstr>
      <vt:lpstr>The goal of the UKEXOM interactive poster:</vt:lpstr>
      <vt:lpstr>The goal of the UKEXOM interactive poster:</vt:lpstr>
      <vt:lpstr>Opinions on HWO science questions</vt:lpstr>
      <vt:lpstr>PowerPoint Presentation</vt:lpstr>
      <vt:lpstr>PowerPoint Presentation</vt:lpstr>
      <vt:lpstr>Opinions on actions to take:</vt:lpstr>
      <vt:lpstr>Additional comments from the suggestion box:</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Beth Biller</dc:creator>
  <cp:lastModifiedBy>Beth Biller</cp:lastModifiedBy>
  <cp:revision>19</cp:revision>
  <dcterms:created xsi:type="dcterms:W3CDTF">2024-11-20T10:55:09Z</dcterms:created>
  <dcterms:modified xsi:type="dcterms:W3CDTF">2025-04-07T09:19:17Z</dcterms:modified>
</cp:coreProperties>
</file>